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310" r:id="rId5"/>
    <p:sldId id="301" r:id="rId6"/>
    <p:sldId id="309" r:id="rId7"/>
    <p:sldId id="267" r:id="rId8"/>
    <p:sldId id="268" r:id="rId9"/>
    <p:sldId id="269" r:id="rId10"/>
    <p:sldId id="270" r:id="rId11"/>
    <p:sldId id="271" r:id="rId12"/>
    <p:sldId id="272" r:id="rId13"/>
    <p:sldId id="273" r:id="rId14"/>
    <p:sldId id="292" r:id="rId15"/>
    <p:sldId id="276" r:id="rId16"/>
    <p:sldId id="300" r:id="rId17"/>
    <p:sldId id="264" r:id="rId18"/>
    <p:sldId id="265" r:id="rId19"/>
    <p:sldId id="311" r:id="rId20"/>
    <p:sldId id="274" r:id="rId21"/>
    <p:sldId id="299" r:id="rId22"/>
    <p:sldId id="257" r:id="rId23"/>
    <p:sldId id="258" r:id="rId24"/>
    <p:sldId id="259" r:id="rId25"/>
    <p:sldId id="298" r:id="rId26"/>
    <p:sldId id="266" r:id="rId27"/>
    <p:sldId id="296" r:id="rId28"/>
    <p:sldId id="295" r:id="rId29"/>
    <p:sldId id="297" r:id="rId30"/>
    <p:sldId id="261" r:id="rId31"/>
    <p:sldId id="293"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4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040;&#1085;&#1090;&#1086;&#1085;&#1080;&#1085;&#1072;\Desktop\&#1044;&#1072;&#1085;&#1085;&#1099;&#1077;%20&#1076;&#1083;&#1103;%20&#1087;&#1088;&#1077;&#1079;&#1077;&#1085;&#1090;&#1072;&#1094;&#1080;&#108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Лист1!$C$1</c:f>
              <c:strCache>
                <c:ptCount val="1"/>
                <c:pt idx="0">
                  <c:v>Базовый</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72-4815-B2C9-98017063511A}"/>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72-4815-B2C9-98017063511A}"/>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72-4815-B2C9-98017063511A}"/>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72-4815-B2C9-9801706351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Лист1!$A$2:$A$23</c:f>
              <c:numCache>
                <c:formatCode>General</c:formatCode>
                <c:ptCount val="22"/>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numCache>
            </c:numRef>
          </c:cat>
          <c:val>
            <c:numRef>
              <c:f>Лист1!$C$2:$C$23</c:f>
              <c:numCache>
                <c:formatCode>General</c:formatCode>
                <c:ptCount val="22"/>
                <c:pt idx="0">
                  <c:v>4162.1000000000004</c:v>
                </c:pt>
                <c:pt idx="1">
                  <c:v>3329.1</c:v>
                </c:pt>
                <c:pt idx="2">
                  <c:v>3038.6</c:v>
                </c:pt>
                <c:pt idx="3">
                  <c:v>3664.6</c:v>
                </c:pt>
                <c:pt idx="4" formatCode="0.0">
                  <c:v>3693.9168</c:v>
                </c:pt>
                <c:pt idx="5" formatCode="0.0">
                  <c:v>3723.4681344000001</c:v>
                </c:pt>
                <c:pt idx="6" formatCode="0.0">
                  <c:v>3753.2558794751999</c:v>
                </c:pt>
                <c:pt idx="7" formatCode="0.0">
                  <c:v>3824.5677411852284</c:v>
                </c:pt>
                <c:pt idx="8" formatCode="0.0">
                  <c:v>3897.2345282677466</c:v>
                </c:pt>
                <c:pt idx="9" formatCode="0.0">
                  <c:v>3971.2819843048337</c:v>
                </c:pt>
                <c:pt idx="10" formatCode="0.0">
                  <c:v>4046.7363420066258</c:v>
                </c:pt>
                <c:pt idx="11" formatCode="0.0">
                  <c:v>4123.6243325047535</c:v>
                </c:pt>
                <c:pt idx="12" formatCode="0.0">
                  <c:v>4280.3220571399324</c:v>
                </c:pt>
                <c:pt idx="13" formatCode="0.0">
                  <c:v>4442.97429531125</c:v>
                </c:pt>
                <c:pt idx="14" formatCode="0.0">
                  <c:v>4611.8073185330777</c:v>
                </c:pt>
                <c:pt idx="15" formatCode="0.0">
                  <c:v>4787.0559966373366</c:v>
                </c:pt>
                <c:pt idx="16" formatCode="0.0">
                  <c:v>4968.9641245095563</c:v>
                </c:pt>
                <c:pt idx="17" formatCode="0.0">
                  <c:v>5157.7847612409169</c:v>
                </c:pt>
                <c:pt idx="18" formatCode="0.0">
                  <c:v>5353.7805821680704</c:v>
                </c:pt>
                <c:pt idx="19" formatCode="0.0">
                  <c:v>5557.2242442904608</c:v>
                </c:pt>
                <c:pt idx="20" formatCode="0.0">
                  <c:v>5768.3987655734982</c:v>
                </c:pt>
                <c:pt idx="21" formatCode="0.0">
                  <c:v>5987.5979186652894</c:v>
                </c:pt>
              </c:numCache>
            </c:numRef>
          </c:val>
          <c:extLst>
            <c:ext xmlns:c16="http://schemas.microsoft.com/office/drawing/2014/chart" uri="{C3380CC4-5D6E-409C-BE32-E72D297353CC}">
              <c16:uniqueId val="{00000000-B272-4815-B2C9-98017063511A}"/>
            </c:ext>
          </c:extLst>
        </c:ser>
        <c:dLbls>
          <c:showLegendKey val="0"/>
          <c:showVal val="0"/>
          <c:showCatName val="0"/>
          <c:showSerName val="0"/>
          <c:showPercent val="0"/>
          <c:showBubbleSize val="0"/>
        </c:dLbls>
        <c:gapWidth val="100"/>
        <c:overlap val="-24"/>
        <c:axId val="76337536"/>
        <c:axId val="76339072"/>
      </c:barChart>
      <c:catAx>
        <c:axId val="7633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76339072"/>
        <c:crosses val="autoZero"/>
        <c:auto val="1"/>
        <c:lblAlgn val="ctr"/>
        <c:lblOffset val="100"/>
        <c:noMultiLvlLbl val="0"/>
      </c:catAx>
      <c:valAx>
        <c:axId val="76339072"/>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76337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spPr>
            <a:solidFill>
              <a:schemeClr val="accent2"/>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57-4135-BDF2-7DEF8B41ABC0}"/>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57-4135-BDF2-7DEF8B41ABC0}"/>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57-4135-BDF2-7DEF8B41ABC0}"/>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57-4135-BDF2-7DEF8B41ABC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Arial Narrow" panose="020B0606020202030204" pitchFamily="34" charset="0"/>
                    <a:ea typeface="+mn-ea"/>
                    <a:cs typeface="+mn-cs"/>
                  </a:defRPr>
                </a:pPr>
                <a:endParaRPr lang="ru-RU"/>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Лист1!$A$2:$A$23</c:f>
              <c:numCache>
                <c:formatCode>General</c:formatCode>
                <c:ptCount val="22"/>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numCache>
            </c:numRef>
          </c:cat>
          <c:val>
            <c:numRef>
              <c:f>Лист1!$D$2:$D$23</c:f>
              <c:numCache>
                <c:formatCode>General</c:formatCode>
                <c:ptCount val="22"/>
                <c:pt idx="0">
                  <c:v>4162.1000000000004</c:v>
                </c:pt>
                <c:pt idx="1">
                  <c:v>3329.1</c:v>
                </c:pt>
                <c:pt idx="2">
                  <c:v>3038.6</c:v>
                </c:pt>
                <c:pt idx="3">
                  <c:v>3664.6</c:v>
                </c:pt>
                <c:pt idx="4" formatCode="0.0">
                  <c:v>3712.2397999999994</c:v>
                </c:pt>
                <c:pt idx="5" formatCode="0.0">
                  <c:v>3760.4989173999998</c:v>
                </c:pt>
                <c:pt idx="6" formatCode="0.0">
                  <c:v>3809.3854033261982</c:v>
                </c:pt>
                <c:pt idx="7" formatCode="0.0">
                  <c:v>3927.4763508293108</c:v>
                </c:pt>
                <c:pt idx="8" formatCode="0.0">
                  <c:v>4049.2281177050181</c:v>
                </c:pt>
                <c:pt idx="9" formatCode="0.0">
                  <c:v>4174.7541893538755</c:v>
                </c:pt>
                <c:pt idx="10" formatCode="0.0">
                  <c:v>4304.1715692238449</c:v>
                </c:pt>
                <c:pt idx="11" formatCode="0.0">
                  <c:v>4437.6008878697821</c:v>
                </c:pt>
                <c:pt idx="12" formatCode="0.0">
                  <c:v>4668.3561340390133</c:v>
                </c:pt>
                <c:pt idx="13" formatCode="0.0">
                  <c:v>4911.110653009041</c:v>
                </c:pt>
                <c:pt idx="14" formatCode="0.0">
                  <c:v>5166.4884069655091</c:v>
                </c:pt>
                <c:pt idx="15" formatCode="0.0">
                  <c:v>5435.1458041277183</c:v>
                </c:pt>
                <c:pt idx="16" formatCode="0.0">
                  <c:v>5717.7733859423524</c:v>
                </c:pt>
                <c:pt idx="17" formatCode="0.0">
                  <c:v>6015.0976020113594</c:v>
                </c:pt>
                <c:pt idx="18" formatCode="0.0">
                  <c:v>6327.8826773159526</c:v>
                </c:pt>
                <c:pt idx="19" formatCode="0.0">
                  <c:v>6656.9325765363801</c:v>
                </c:pt>
                <c:pt idx="20" formatCode="0.0">
                  <c:v>7003.0930705162718</c:v>
                </c:pt>
                <c:pt idx="21" formatCode="0.0">
                  <c:v>7367.253910183118</c:v>
                </c:pt>
              </c:numCache>
            </c:numRef>
          </c:val>
          <c:extLst>
            <c:ext xmlns:c16="http://schemas.microsoft.com/office/drawing/2014/chart" uri="{C3380CC4-5D6E-409C-BE32-E72D297353CC}">
              <c16:uniqueId val="{00000000-6A57-4135-BDF2-7DEF8B41ABC0}"/>
            </c:ext>
          </c:extLst>
        </c:ser>
        <c:dLbls>
          <c:showLegendKey val="0"/>
          <c:showVal val="0"/>
          <c:showCatName val="0"/>
          <c:showSerName val="0"/>
          <c:showPercent val="0"/>
          <c:showBubbleSize val="0"/>
        </c:dLbls>
        <c:gapWidth val="37"/>
        <c:overlap val="33"/>
        <c:axId val="78864384"/>
        <c:axId val="78865920"/>
      </c:barChart>
      <c:catAx>
        <c:axId val="7886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8865920"/>
        <c:crosses val="autoZero"/>
        <c:auto val="1"/>
        <c:lblAlgn val="ctr"/>
        <c:lblOffset val="100"/>
        <c:noMultiLvlLbl val="0"/>
      </c:catAx>
      <c:valAx>
        <c:axId val="7886592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Narrow" panose="020B0606020202030204" pitchFamily="34" charset="0"/>
                <a:ea typeface="+mn-ea"/>
                <a:cs typeface="+mn-cs"/>
              </a:defRPr>
            </a:pPr>
            <a:endParaRPr lang="ru-RU"/>
          </a:p>
        </c:txPr>
        <c:crossAx val="7886438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050">
          <a:latin typeface="Arial Narrow" panose="020B0606020202030204" pitchFamily="34"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65444-3C1D-40FA-87C9-A279CA197977}"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ru-RU"/>
        </a:p>
      </dgm:t>
    </dgm:pt>
    <dgm:pt modelId="{81C3C241-4161-4C4A-8D2B-85BB3EF06150}">
      <dgm:prSet phldrT="[Текст]"/>
      <dgm:spPr/>
      <dgm:t>
        <a:bodyPr/>
        <a:lstStyle/>
        <a:p>
          <a:r>
            <a:rPr lang="ru-RU" dirty="0">
              <a:latin typeface="Arial" panose="020B0604020202020204" pitchFamily="34" charset="0"/>
              <a:cs typeface="Arial" panose="020B0604020202020204" pitchFamily="34" charset="0"/>
            </a:rPr>
            <a:t>Основные параметры базового сценария развития внешнеэкономической деятельности Челябинской области</a:t>
          </a:r>
        </a:p>
      </dgm:t>
    </dgm:pt>
    <dgm:pt modelId="{E404D99D-30E3-4E45-855D-A269858B4DEC}" type="parTrans" cxnId="{B04C4B26-32EB-4106-86C1-C817A9C3A20B}">
      <dgm:prSet/>
      <dgm:spPr/>
      <dgm:t>
        <a:bodyPr/>
        <a:lstStyle/>
        <a:p>
          <a:endParaRPr lang="ru-RU">
            <a:latin typeface="Arial Narrow" panose="020B0606020202030204" pitchFamily="34" charset="0"/>
          </a:endParaRPr>
        </a:p>
      </dgm:t>
    </dgm:pt>
    <dgm:pt modelId="{D56AA760-186C-4712-8354-F4468F81E798}" type="sibTrans" cxnId="{B04C4B26-32EB-4106-86C1-C817A9C3A20B}">
      <dgm:prSet/>
      <dgm:spPr/>
      <dgm:t>
        <a:bodyPr/>
        <a:lstStyle/>
        <a:p>
          <a:endParaRPr lang="ru-RU">
            <a:latin typeface="Arial Narrow" panose="020B0606020202030204" pitchFamily="34" charset="0"/>
          </a:endParaRPr>
        </a:p>
      </dgm:t>
    </dgm:pt>
    <dgm:pt modelId="{1D4C61D4-BDC7-4B2B-A61E-D31AFBE2557B}">
      <dgm:prSet/>
      <dgm:spPr/>
      <dgm:t>
        <a:bodyPr/>
        <a:lstStyle/>
        <a:p>
          <a:r>
            <a:rPr lang="ru-RU" dirty="0">
              <a:latin typeface="Arial" panose="020B0604020202020204" pitchFamily="34" charset="0"/>
              <a:cs typeface="Arial" panose="020B0604020202020204" pitchFamily="34" charset="0"/>
            </a:rPr>
            <a:t>увеличение стоимостных объемов экспорта товаров и услуг в 2,2-2,4 раза в 2035 г. по сравнению с 2017 г.;</a:t>
          </a:r>
        </a:p>
      </dgm:t>
    </dgm:pt>
    <dgm:pt modelId="{26C6EE5C-03AF-441B-A587-08BC384E75AD}" type="parTrans" cxnId="{15EF3B31-8F0A-4813-86B6-658B5ADBAB95}">
      <dgm:prSet/>
      <dgm:spPr/>
      <dgm:t>
        <a:bodyPr/>
        <a:lstStyle/>
        <a:p>
          <a:endParaRPr lang="ru-RU">
            <a:latin typeface="Arial Narrow" panose="020B0606020202030204" pitchFamily="34" charset="0"/>
          </a:endParaRPr>
        </a:p>
      </dgm:t>
    </dgm:pt>
    <dgm:pt modelId="{79CECB5F-4CB2-41F8-9458-D9A6D4C9156F}" type="sibTrans" cxnId="{15EF3B31-8F0A-4813-86B6-658B5ADBAB95}">
      <dgm:prSet/>
      <dgm:spPr/>
      <dgm:t>
        <a:bodyPr/>
        <a:lstStyle/>
        <a:p>
          <a:endParaRPr lang="ru-RU">
            <a:latin typeface="Arial Narrow" panose="020B0606020202030204" pitchFamily="34" charset="0"/>
          </a:endParaRPr>
        </a:p>
      </dgm:t>
    </dgm:pt>
    <dgm:pt modelId="{05FACCB8-6BB3-46AE-BEB9-184EEDDB17B9}">
      <dgm:prSet/>
      <dgm:spPr/>
      <dgm:t>
        <a:bodyPr/>
        <a:lstStyle/>
        <a:p>
          <a:r>
            <a:rPr lang="ru-RU" dirty="0">
              <a:latin typeface="Arial" panose="020B0604020202020204" pitchFamily="34" charset="0"/>
              <a:cs typeface="Arial" panose="020B0604020202020204" pitchFamily="34" charset="0"/>
            </a:rPr>
            <a:t>перелом тенденции к снижению доли машин, оборудования и транспортных средств в экспорте товаров и выход на устойчивый ежегодный прирост поставок по данной статье с 2020 г.;</a:t>
          </a:r>
        </a:p>
      </dgm:t>
    </dgm:pt>
    <dgm:pt modelId="{9A44816D-3845-4906-B28B-3A7C1D600F64}" type="parTrans" cxnId="{DE3A75E2-F0AB-4139-A5AD-A44F0D8CF835}">
      <dgm:prSet/>
      <dgm:spPr/>
      <dgm:t>
        <a:bodyPr/>
        <a:lstStyle/>
        <a:p>
          <a:endParaRPr lang="ru-RU">
            <a:latin typeface="Arial Narrow" panose="020B0606020202030204" pitchFamily="34" charset="0"/>
          </a:endParaRPr>
        </a:p>
      </dgm:t>
    </dgm:pt>
    <dgm:pt modelId="{74602802-F2AD-4F37-B8CD-395F0355D454}" type="sibTrans" cxnId="{DE3A75E2-F0AB-4139-A5AD-A44F0D8CF835}">
      <dgm:prSet/>
      <dgm:spPr/>
      <dgm:t>
        <a:bodyPr/>
        <a:lstStyle/>
        <a:p>
          <a:endParaRPr lang="ru-RU">
            <a:latin typeface="Arial Narrow" panose="020B0606020202030204" pitchFamily="34" charset="0"/>
          </a:endParaRPr>
        </a:p>
      </dgm:t>
    </dgm:pt>
    <dgm:pt modelId="{FDB2D439-C26A-4967-B721-C7447597E481}">
      <dgm:prSet/>
      <dgm:spPr/>
      <dgm:t>
        <a:bodyPr/>
        <a:lstStyle/>
        <a:p>
          <a:r>
            <a:rPr lang="ru-RU" dirty="0">
              <a:latin typeface="Arial" panose="020B0604020202020204" pitchFamily="34" charset="0"/>
              <a:cs typeface="Arial" panose="020B0604020202020204" pitchFamily="34" charset="0"/>
            </a:rPr>
            <a:t>формирование тенденции к повышению коэффициента товарной диверсификации экспорта;</a:t>
          </a:r>
        </a:p>
      </dgm:t>
    </dgm:pt>
    <dgm:pt modelId="{180D3BCE-23C8-403B-A687-FD35A8334C9E}" type="parTrans" cxnId="{A14D1F71-3188-488C-9F4A-33805B21A3E6}">
      <dgm:prSet/>
      <dgm:spPr/>
      <dgm:t>
        <a:bodyPr/>
        <a:lstStyle/>
        <a:p>
          <a:endParaRPr lang="ru-RU">
            <a:latin typeface="Arial Narrow" panose="020B0606020202030204" pitchFamily="34" charset="0"/>
          </a:endParaRPr>
        </a:p>
      </dgm:t>
    </dgm:pt>
    <dgm:pt modelId="{A4E62CAC-6772-4B29-A2F5-E39123A7AA52}" type="sibTrans" cxnId="{A14D1F71-3188-488C-9F4A-33805B21A3E6}">
      <dgm:prSet/>
      <dgm:spPr/>
      <dgm:t>
        <a:bodyPr/>
        <a:lstStyle/>
        <a:p>
          <a:endParaRPr lang="ru-RU">
            <a:latin typeface="Arial Narrow" panose="020B0606020202030204" pitchFamily="34" charset="0"/>
          </a:endParaRPr>
        </a:p>
      </dgm:t>
    </dgm:pt>
    <dgm:pt modelId="{8AC0499E-53E2-45C1-9E83-50DE765EEB35}">
      <dgm:prSet/>
      <dgm:spPr/>
      <dgm:t>
        <a:bodyPr/>
        <a:lstStyle/>
        <a:p>
          <a:r>
            <a:rPr lang="ru-RU" dirty="0">
              <a:latin typeface="Arial" panose="020B0604020202020204" pitchFamily="34" charset="0"/>
              <a:cs typeface="Arial" panose="020B0604020202020204" pitchFamily="34" charset="0"/>
            </a:rPr>
            <a:t>повышение доли услуг в общем экспорте товаров и услуг в 1,7 раза к 2035 г. при увеличении в структуре экспорта услуг удельного веса наукоемких и интеллектуальных услуг до 20% (в настоящее время 14-15%);</a:t>
          </a:r>
        </a:p>
      </dgm:t>
    </dgm:pt>
    <dgm:pt modelId="{0BA64DC7-D2FB-4108-9226-9703590A1966}" type="parTrans" cxnId="{DCCDE975-220D-44A1-BEC3-32D12DBA0DD9}">
      <dgm:prSet/>
      <dgm:spPr/>
      <dgm:t>
        <a:bodyPr/>
        <a:lstStyle/>
        <a:p>
          <a:endParaRPr lang="ru-RU">
            <a:latin typeface="Arial Narrow" panose="020B0606020202030204" pitchFamily="34" charset="0"/>
          </a:endParaRPr>
        </a:p>
      </dgm:t>
    </dgm:pt>
    <dgm:pt modelId="{B7156137-CD17-42AC-A0D7-26796F6577E9}" type="sibTrans" cxnId="{DCCDE975-220D-44A1-BEC3-32D12DBA0DD9}">
      <dgm:prSet/>
      <dgm:spPr/>
      <dgm:t>
        <a:bodyPr/>
        <a:lstStyle/>
        <a:p>
          <a:endParaRPr lang="ru-RU">
            <a:latin typeface="Arial Narrow" panose="020B0606020202030204" pitchFamily="34" charset="0"/>
          </a:endParaRPr>
        </a:p>
      </dgm:t>
    </dgm:pt>
    <dgm:pt modelId="{D7AEF3A8-046F-4EAE-AD2B-C9BCC89DAE09}">
      <dgm:prSet/>
      <dgm:spPr/>
      <dgm:t>
        <a:bodyPr/>
        <a:lstStyle/>
        <a:p>
          <a:r>
            <a:rPr lang="ru-RU" dirty="0">
              <a:latin typeface="Arial" panose="020B0604020202020204" pitchFamily="34" charset="0"/>
              <a:cs typeface="Arial" panose="020B0604020202020204" pitchFamily="34" charset="0"/>
            </a:rPr>
            <a:t>увеличение числа организаций-экспортеров товаров в 1,5 раза к 2025 г. по сравнению с 2017 г. и в 3 раза к 2035 г.</a:t>
          </a:r>
        </a:p>
      </dgm:t>
    </dgm:pt>
    <dgm:pt modelId="{D871B2A7-1B7A-4397-99A3-F5FF92B2BCAF}" type="parTrans" cxnId="{F4D09935-4AEB-477E-BBB8-0E1F1BCD397E}">
      <dgm:prSet/>
      <dgm:spPr/>
      <dgm:t>
        <a:bodyPr/>
        <a:lstStyle/>
        <a:p>
          <a:endParaRPr lang="ru-RU">
            <a:latin typeface="Arial Narrow" panose="020B0606020202030204" pitchFamily="34" charset="0"/>
          </a:endParaRPr>
        </a:p>
      </dgm:t>
    </dgm:pt>
    <dgm:pt modelId="{48CDDD5F-2B18-4948-A098-8B7F6C9D1CDD}" type="sibTrans" cxnId="{F4D09935-4AEB-477E-BBB8-0E1F1BCD397E}">
      <dgm:prSet/>
      <dgm:spPr/>
      <dgm:t>
        <a:bodyPr/>
        <a:lstStyle/>
        <a:p>
          <a:endParaRPr lang="ru-RU">
            <a:latin typeface="Arial Narrow" panose="020B0606020202030204" pitchFamily="34" charset="0"/>
          </a:endParaRPr>
        </a:p>
      </dgm:t>
    </dgm:pt>
    <dgm:pt modelId="{7EC477CB-A36E-4291-8B85-8E4B410E2D94}" type="pres">
      <dgm:prSet presAssocID="{3D365444-3C1D-40FA-87C9-A279CA197977}" presName="Name0" presStyleCnt="0">
        <dgm:presLayoutVars>
          <dgm:dir/>
          <dgm:animLvl val="lvl"/>
          <dgm:resizeHandles val="exact"/>
        </dgm:presLayoutVars>
      </dgm:prSet>
      <dgm:spPr/>
    </dgm:pt>
    <dgm:pt modelId="{BBC6F2EB-1886-4420-832C-CE476A4D53C5}" type="pres">
      <dgm:prSet presAssocID="{81C3C241-4161-4C4A-8D2B-85BB3EF06150}" presName="composite" presStyleCnt="0"/>
      <dgm:spPr/>
    </dgm:pt>
    <dgm:pt modelId="{39D1C47C-E6BC-481A-BCA9-87256A9CAD62}" type="pres">
      <dgm:prSet presAssocID="{81C3C241-4161-4C4A-8D2B-85BB3EF06150}" presName="parTx" presStyleLbl="alignNode1" presStyleIdx="0" presStyleCnt="1">
        <dgm:presLayoutVars>
          <dgm:chMax val="0"/>
          <dgm:chPref val="0"/>
          <dgm:bulletEnabled val="1"/>
        </dgm:presLayoutVars>
      </dgm:prSet>
      <dgm:spPr/>
    </dgm:pt>
    <dgm:pt modelId="{F787D3EB-6CB5-468D-A9D9-D8D5F56EC10C}" type="pres">
      <dgm:prSet presAssocID="{81C3C241-4161-4C4A-8D2B-85BB3EF06150}" presName="desTx" presStyleLbl="alignAccFollowNode1" presStyleIdx="0" presStyleCnt="1">
        <dgm:presLayoutVars>
          <dgm:bulletEnabled val="1"/>
        </dgm:presLayoutVars>
      </dgm:prSet>
      <dgm:spPr/>
    </dgm:pt>
  </dgm:ptLst>
  <dgm:cxnLst>
    <dgm:cxn modelId="{BD703804-1600-40BE-B7CD-C02D19EA429D}" type="presOf" srcId="{FDB2D439-C26A-4967-B721-C7447597E481}" destId="{F787D3EB-6CB5-468D-A9D9-D8D5F56EC10C}" srcOrd="0" destOrd="2" presId="urn:microsoft.com/office/officeart/2005/8/layout/hList1"/>
    <dgm:cxn modelId="{B2FA4316-3660-422B-B117-D4C52691B8BB}" type="presOf" srcId="{3D365444-3C1D-40FA-87C9-A279CA197977}" destId="{7EC477CB-A36E-4291-8B85-8E4B410E2D94}" srcOrd="0" destOrd="0" presId="urn:microsoft.com/office/officeart/2005/8/layout/hList1"/>
    <dgm:cxn modelId="{B04C4B26-32EB-4106-86C1-C817A9C3A20B}" srcId="{3D365444-3C1D-40FA-87C9-A279CA197977}" destId="{81C3C241-4161-4C4A-8D2B-85BB3EF06150}" srcOrd="0" destOrd="0" parTransId="{E404D99D-30E3-4E45-855D-A269858B4DEC}" sibTransId="{D56AA760-186C-4712-8354-F4468F81E798}"/>
    <dgm:cxn modelId="{15EF3B31-8F0A-4813-86B6-658B5ADBAB95}" srcId="{81C3C241-4161-4C4A-8D2B-85BB3EF06150}" destId="{1D4C61D4-BDC7-4B2B-A61E-D31AFBE2557B}" srcOrd="0" destOrd="0" parTransId="{26C6EE5C-03AF-441B-A587-08BC384E75AD}" sibTransId="{79CECB5F-4CB2-41F8-9458-D9A6D4C9156F}"/>
    <dgm:cxn modelId="{F4D09935-4AEB-477E-BBB8-0E1F1BCD397E}" srcId="{81C3C241-4161-4C4A-8D2B-85BB3EF06150}" destId="{D7AEF3A8-046F-4EAE-AD2B-C9BCC89DAE09}" srcOrd="4" destOrd="0" parTransId="{D871B2A7-1B7A-4397-99A3-F5FF92B2BCAF}" sibTransId="{48CDDD5F-2B18-4948-A098-8B7F6C9D1CDD}"/>
    <dgm:cxn modelId="{A14D1F71-3188-488C-9F4A-33805B21A3E6}" srcId="{81C3C241-4161-4C4A-8D2B-85BB3EF06150}" destId="{FDB2D439-C26A-4967-B721-C7447597E481}" srcOrd="2" destOrd="0" parTransId="{180D3BCE-23C8-403B-A687-FD35A8334C9E}" sibTransId="{A4E62CAC-6772-4B29-A2F5-E39123A7AA52}"/>
    <dgm:cxn modelId="{DCCDE975-220D-44A1-BEC3-32D12DBA0DD9}" srcId="{81C3C241-4161-4C4A-8D2B-85BB3EF06150}" destId="{8AC0499E-53E2-45C1-9E83-50DE765EEB35}" srcOrd="3" destOrd="0" parTransId="{0BA64DC7-D2FB-4108-9226-9703590A1966}" sibTransId="{B7156137-CD17-42AC-A0D7-26796F6577E9}"/>
    <dgm:cxn modelId="{6C5C8797-498B-4697-BF9B-732FA9D02DE2}" type="presOf" srcId="{8AC0499E-53E2-45C1-9E83-50DE765EEB35}" destId="{F787D3EB-6CB5-468D-A9D9-D8D5F56EC10C}" srcOrd="0" destOrd="3" presId="urn:microsoft.com/office/officeart/2005/8/layout/hList1"/>
    <dgm:cxn modelId="{045638B1-F955-45A4-BCA7-38817B36DE1D}" type="presOf" srcId="{D7AEF3A8-046F-4EAE-AD2B-C9BCC89DAE09}" destId="{F787D3EB-6CB5-468D-A9D9-D8D5F56EC10C}" srcOrd="0" destOrd="4" presId="urn:microsoft.com/office/officeart/2005/8/layout/hList1"/>
    <dgm:cxn modelId="{0C1568B7-E15F-4836-ACE0-5BD89CB5C851}" type="presOf" srcId="{1D4C61D4-BDC7-4B2B-A61E-D31AFBE2557B}" destId="{F787D3EB-6CB5-468D-A9D9-D8D5F56EC10C}" srcOrd="0" destOrd="0" presId="urn:microsoft.com/office/officeart/2005/8/layout/hList1"/>
    <dgm:cxn modelId="{59D3E1C3-EB76-4C60-B715-A3F2EC6D7D04}" type="presOf" srcId="{05FACCB8-6BB3-46AE-BEB9-184EEDDB17B9}" destId="{F787D3EB-6CB5-468D-A9D9-D8D5F56EC10C}" srcOrd="0" destOrd="1" presId="urn:microsoft.com/office/officeart/2005/8/layout/hList1"/>
    <dgm:cxn modelId="{AA7129D8-20F0-4590-95C1-B5C15C23B562}" type="presOf" srcId="{81C3C241-4161-4C4A-8D2B-85BB3EF06150}" destId="{39D1C47C-E6BC-481A-BCA9-87256A9CAD62}" srcOrd="0" destOrd="0" presId="urn:microsoft.com/office/officeart/2005/8/layout/hList1"/>
    <dgm:cxn modelId="{DE3A75E2-F0AB-4139-A5AD-A44F0D8CF835}" srcId="{81C3C241-4161-4C4A-8D2B-85BB3EF06150}" destId="{05FACCB8-6BB3-46AE-BEB9-184EEDDB17B9}" srcOrd="1" destOrd="0" parTransId="{9A44816D-3845-4906-B28B-3A7C1D600F64}" sibTransId="{74602802-F2AD-4F37-B8CD-395F0355D454}"/>
    <dgm:cxn modelId="{7D5E772D-2CC6-4147-AAD4-66EAF271A69E}" type="presParOf" srcId="{7EC477CB-A36E-4291-8B85-8E4B410E2D94}" destId="{BBC6F2EB-1886-4420-832C-CE476A4D53C5}" srcOrd="0" destOrd="0" presId="urn:microsoft.com/office/officeart/2005/8/layout/hList1"/>
    <dgm:cxn modelId="{5F511B4E-8B09-4069-A811-1D5190318725}" type="presParOf" srcId="{BBC6F2EB-1886-4420-832C-CE476A4D53C5}" destId="{39D1C47C-E6BC-481A-BCA9-87256A9CAD62}" srcOrd="0" destOrd="0" presId="urn:microsoft.com/office/officeart/2005/8/layout/hList1"/>
    <dgm:cxn modelId="{37034CA3-A574-4956-B9A2-878A29F4D991}" type="presParOf" srcId="{BBC6F2EB-1886-4420-832C-CE476A4D53C5}" destId="{F787D3EB-6CB5-468D-A9D9-D8D5F56EC10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365444-3C1D-40FA-87C9-A279CA197977}"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ru-RU"/>
        </a:p>
      </dgm:t>
    </dgm:pt>
    <dgm:pt modelId="{81C3C241-4161-4C4A-8D2B-85BB3EF06150}">
      <dgm:prSet phldrT="[Текст]"/>
      <dgm:spPr/>
      <dgm:t>
        <a:bodyPr/>
        <a:lstStyle/>
        <a:p>
          <a:r>
            <a:rPr lang="ru-RU" dirty="0">
              <a:latin typeface="Arial" panose="020B0604020202020204" pitchFamily="34" charset="0"/>
              <a:cs typeface="Arial" panose="020B0604020202020204" pitchFamily="34" charset="0"/>
            </a:rPr>
            <a:t>Основные параметры целевого сценария развития внешнеэкономической деятельности Челябинской области</a:t>
          </a:r>
        </a:p>
      </dgm:t>
    </dgm:pt>
    <dgm:pt modelId="{E404D99D-30E3-4E45-855D-A269858B4DEC}" type="parTrans" cxnId="{B04C4B26-32EB-4106-86C1-C817A9C3A20B}">
      <dgm:prSet/>
      <dgm:spPr/>
      <dgm:t>
        <a:bodyPr/>
        <a:lstStyle/>
        <a:p>
          <a:endParaRPr lang="ru-RU">
            <a:latin typeface="Arial Narrow" panose="020B0606020202030204" pitchFamily="34" charset="0"/>
          </a:endParaRPr>
        </a:p>
      </dgm:t>
    </dgm:pt>
    <dgm:pt modelId="{D56AA760-186C-4712-8354-F4468F81E798}" type="sibTrans" cxnId="{B04C4B26-32EB-4106-86C1-C817A9C3A20B}">
      <dgm:prSet/>
      <dgm:spPr/>
      <dgm:t>
        <a:bodyPr/>
        <a:lstStyle/>
        <a:p>
          <a:endParaRPr lang="ru-RU">
            <a:latin typeface="Arial Narrow" panose="020B0606020202030204" pitchFamily="34" charset="0"/>
          </a:endParaRPr>
        </a:p>
      </dgm:t>
    </dgm:pt>
    <dgm:pt modelId="{C2B8D37F-C8FA-4C0D-AE70-3BF10756BCC0}">
      <dgm:prSet/>
      <dgm:spPr/>
      <dgm:t>
        <a:bodyPr/>
        <a:lstStyle/>
        <a:p>
          <a:r>
            <a:rPr lang="ru-RU" dirty="0">
              <a:latin typeface="Arial" panose="020B0604020202020204" pitchFamily="34" charset="0"/>
              <a:cs typeface="Arial" panose="020B0604020202020204" pitchFamily="34" charset="0"/>
            </a:rPr>
            <a:t>увеличение стоимостных объемов экспорта товаров и услуг в 2,7-2,9 раза в 2035 г. по сравнению с 2017 г.;</a:t>
          </a:r>
        </a:p>
      </dgm:t>
    </dgm:pt>
    <dgm:pt modelId="{42EE0BCA-5F3A-4921-88E6-4BBBB14E63D8}" type="parTrans" cxnId="{E14AF548-3985-41AB-8E9A-01AEC1BAF07D}">
      <dgm:prSet/>
      <dgm:spPr/>
      <dgm:t>
        <a:bodyPr/>
        <a:lstStyle/>
        <a:p>
          <a:endParaRPr lang="ru-RU">
            <a:latin typeface="Arial Narrow" panose="020B0606020202030204" pitchFamily="34" charset="0"/>
          </a:endParaRPr>
        </a:p>
      </dgm:t>
    </dgm:pt>
    <dgm:pt modelId="{F009C355-9E6F-4CB7-A163-AD2F56C49E30}" type="sibTrans" cxnId="{E14AF548-3985-41AB-8E9A-01AEC1BAF07D}">
      <dgm:prSet/>
      <dgm:spPr/>
      <dgm:t>
        <a:bodyPr/>
        <a:lstStyle/>
        <a:p>
          <a:endParaRPr lang="ru-RU">
            <a:latin typeface="Arial Narrow" panose="020B0606020202030204" pitchFamily="34" charset="0"/>
          </a:endParaRPr>
        </a:p>
      </dgm:t>
    </dgm:pt>
    <dgm:pt modelId="{87497270-4CEF-4128-8EF3-7FA8BBB1BAD9}">
      <dgm:prSet/>
      <dgm:spPr/>
      <dgm:t>
        <a:bodyPr/>
        <a:lstStyle/>
        <a:p>
          <a:r>
            <a:rPr lang="ru-RU" dirty="0">
              <a:latin typeface="Arial" panose="020B0604020202020204" pitchFamily="34" charset="0"/>
              <a:cs typeface="Arial" panose="020B0604020202020204" pitchFamily="34" charset="0"/>
            </a:rPr>
            <a:t>выход на последовательное увеличение доли машин, оборудования и транспортных средств в экспорте товаров к концу 2035 г. до 9-10%;</a:t>
          </a:r>
        </a:p>
      </dgm:t>
    </dgm:pt>
    <dgm:pt modelId="{3C5EBCFF-433E-4C55-9E94-6336C31119BD}" type="parTrans" cxnId="{FC929F4E-7FB7-4820-8174-F6A93902C954}">
      <dgm:prSet/>
      <dgm:spPr/>
      <dgm:t>
        <a:bodyPr/>
        <a:lstStyle/>
        <a:p>
          <a:endParaRPr lang="ru-RU">
            <a:latin typeface="Arial Narrow" panose="020B0606020202030204" pitchFamily="34" charset="0"/>
          </a:endParaRPr>
        </a:p>
      </dgm:t>
    </dgm:pt>
    <dgm:pt modelId="{34EC69C8-C595-46C8-97A5-C21AFCF05C32}" type="sibTrans" cxnId="{FC929F4E-7FB7-4820-8174-F6A93902C954}">
      <dgm:prSet/>
      <dgm:spPr/>
      <dgm:t>
        <a:bodyPr/>
        <a:lstStyle/>
        <a:p>
          <a:endParaRPr lang="ru-RU">
            <a:latin typeface="Arial Narrow" panose="020B0606020202030204" pitchFamily="34" charset="0"/>
          </a:endParaRPr>
        </a:p>
      </dgm:t>
    </dgm:pt>
    <dgm:pt modelId="{30FE1655-340C-4990-885B-785676ECF64C}">
      <dgm:prSet/>
      <dgm:spPr/>
      <dgm:t>
        <a:bodyPr/>
        <a:lstStyle/>
        <a:p>
          <a:r>
            <a:rPr lang="ru-RU" dirty="0">
              <a:latin typeface="Arial" panose="020B0604020202020204" pitchFamily="34" charset="0"/>
              <a:cs typeface="Arial" panose="020B0604020202020204" pitchFamily="34" charset="0"/>
            </a:rPr>
            <a:t>повышение коэффициента товарной диверсификации экспорта на 1-2 пункта к 2035 г.;</a:t>
          </a:r>
        </a:p>
      </dgm:t>
    </dgm:pt>
    <dgm:pt modelId="{5EE9A784-DDFE-4626-9811-DF0ED1F5395C}" type="parTrans" cxnId="{42DE6855-1C1F-4525-AD82-195879FB692E}">
      <dgm:prSet/>
      <dgm:spPr/>
      <dgm:t>
        <a:bodyPr/>
        <a:lstStyle/>
        <a:p>
          <a:endParaRPr lang="ru-RU">
            <a:latin typeface="Arial Narrow" panose="020B0606020202030204" pitchFamily="34" charset="0"/>
          </a:endParaRPr>
        </a:p>
      </dgm:t>
    </dgm:pt>
    <dgm:pt modelId="{FDCEFD68-1800-4CA8-80A6-F6621125FCFC}" type="sibTrans" cxnId="{42DE6855-1C1F-4525-AD82-195879FB692E}">
      <dgm:prSet/>
      <dgm:spPr/>
      <dgm:t>
        <a:bodyPr/>
        <a:lstStyle/>
        <a:p>
          <a:endParaRPr lang="ru-RU">
            <a:latin typeface="Arial Narrow" panose="020B0606020202030204" pitchFamily="34" charset="0"/>
          </a:endParaRPr>
        </a:p>
      </dgm:t>
    </dgm:pt>
    <dgm:pt modelId="{32A0C656-B959-498C-8EB6-AB11A9B288CA}">
      <dgm:prSet/>
      <dgm:spPr/>
      <dgm:t>
        <a:bodyPr/>
        <a:lstStyle/>
        <a:p>
          <a:r>
            <a:rPr lang="ru-RU" dirty="0">
              <a:latin typeface="Arial" panose="020B0604020202020204" pitchFamily="34" charset="0"/>
              <a:cs typeface="Arial" panose="020B0604020202020204" pitchFamily="34" charset="0"/>
            </a:rPr>
            <a:t>удвоение доли региона в мировом экспорте высокотехнологичных товаров к 2035 г.;</a:t>
          </a:r>
        </a:p>
      </dgm:t>
    </dgm:pt>
    <dgm:pt modelId="{17A9920D-05AC-4E75-969E-0F48C4EE1FF1}" type="parTrans" cxnId="{5669F64D-8E8A-450F-8774-439E342BBF04}">
      <dgm:prSet/>
      <dgm:spPr/>
      <dgm:t>
        <a:bodyPr/>
        <a:lstStyle/>
        <a:p>
          <a:endParaRPr lang="ru-RU">
            <a:latin typeface="Arial Narrow" panose="020B0606020202030204" pitchFamily="34" charset="0"/>
          </a:endParaRPr>
        </a:p>
      </dgm:t>
    </dgm:pt>
    <dgm:pt modelId="{EFB6C878-A9BC-40E3-85B9-69BF7EECE4BF}" type="sibTrans" cxnId="{5669F64D-8E8A-450F-8774-439E342BBF04}">
      <dgm:prSet/>
      <dgm:spPr/>
      <dgm:t>
        <a:bodyPr/>
        <a:lstStyle/>
        <a:p>
          <a:endParaRPr lang="ru-RU">
            <a:latin typeface="Arial Narrow" panose="020B0606020202030204" pitchFamily="34" charset="0"/>
          </a:endParaRPr>
        </a:p>
      </dgm:t>
    </dgm:pt>
    <dgm:pt modelId="{8CCED9A5-5B3D-4B06-A9D5-7835A2D39673}">
      <dgm:prSet/>
      <dgm:spPr/>
      <dgm:t>
        <a:bodyPr/>
        <a:lstStyle/>
        <a:p>
          <a:r>
            <a:rPr lang="ru-RU" dirty="0">
              <a:latin typeface="Arial" panose="020B0604020202020204" pitchFamily="34" charset="0"/>
              <a:cs typeface="Arial" panose="020B0604020202020204" pitchFamily="34" charset="0"/>
            </a:rPr>
            <a:t>повышение доли услуг в общем экспорте товаров и услуг в 1,8-1,9 раза к 2035 г. до 20%, при увеличении в структуре экспорта услуг удельного веса наукоемких и интеллектуальных услуг до 25%;</a:t>
          </a:r>
        </a:p>
      </dgm:t>
    </dgm:pt>
    <dgm:pt modelId="{0BAE5161-AB26-49CC-9190-9BEFDD22F06F}" type="parTrans" cxnId="{D8514791-C271-4EB0-831D-B437618EB5C4}">
      <dgm:prSet/>
      <dgm:spPr/>
      <dgm:t>
        <a:bodyPr/>
        <a:lstStyle/>
        <a:p>
          <a:endParaRPr lang="ru-RU">
            <a:latin typeface="Arial Narrow" panose="020B0606020202030204" pitchFamily="34" charset="0"/>
          </a:endParaRPr>
        </a:p>
      </dgm:t>
    </dgm:pt>
    <dgm:pt modelId="{F6652104-5EE5-4432-BA7B-A3166A6E713C}" type="sibTrans" cxnId="{D8514791-C271-4EB0-831D-B437618EB5C4}">
      <dgm:prSet/>
      <dgm:spPr/>
      <dgm:t>
        <a:bodyPr/>
        <a:lstStyle/>
        <a:p>
          <a:endParaRPr lang="ru-RU">
            <a:latin typeface="Arial Narrow" panose="020B0606020202030204" pitchFamily="34" charset="0"/>
          </a:endParaRPr>
        </a:p>
      </dgm:t>
    </dgm:pt>
    <dgm:pt modelId="{684B0F72-09F6-4F27-AAE2-69E219412309}">
      <dgm:prSet/>
      <dgm:spPr/>
      <dgm:t>
        <a:bodyPr/>
        <a:lstStyle/>
        <a:p>
          <a:r>
            <a:rPr lang="ru-RU" dirty="0">
              <a:latin typeface="Arial" panose="020B0604020202020204" pitchFamily="34" charset="0"/>
              <a:cs typeface="Arial" panose="020B0604020202020204" pitchFamily="34" charset="0"/>
            </a:rPr>
            <a:t>увеличение числа организаций-экспортеров товаров в 2 раза к 2025 г. по сравнению с 2017 г. и в 4 раза к 2035 году.</a:t>
          </a:r>
        </a:p>
      </dgm:t>
    </dgm:pt>
    <dgm:pt modelId="{5E65C718-5149-4BA5-AB90-CC175BC03ADE}" type="parTrans" cxnId="{8B130408-BBFF-49D4-AE40-063EAF7B6F1E}">
      <dgm:prSet/>
      <dgm:spPr/>
      <dgm:t>
        <a:bodyPr/>
        <a:lstStyle/>
        <a:p>
          <a:endParaRPr lang="ru-RU">
            <a:latin typeface="Arial Narrow" panose="020B0606020202030204" pitchFamily="34" charset="0"/>
          </a:endParaRPr>
        </a:p>
      </dgm:t>
    </dgm:pt>
    <dgm:pt modelId="{C919D077-35AA-4270-B7C7-1CFB90BCCA2A}" type="sibTrans" cxnId="{8B130408-BBFF-49D4-AE40-063EAF7B6F1E}">
      <dgm:prSet/>
      <dgm:spPr/>
      <dgm:t>
        <a:bodyPr/>
        <a:lstStyle/>
        <a:p>
          <a:endParaRPr lang="ru-RU">
            <a:latin typeface="Arial Narrow" panose="020B0606020202030204" pitchFamily="34" charset="0"/>
          </a:endParaRPr>
        </a:p>
      </dgm:t>
    </dgm:pt>
    <dgm:pt modelId="{7EC477CB-A36E-4291-8B85-8E4B410E2D94}" type="pres">
      <dgm:prSet presAssocID="{3D365444-3C1D-40FA-87C9-A279CA197977}" presName="Name0" presStyleCnt="0">
        <dgm:presLayoutVars>
          <dgm:dir/>
          <dgm:animLvl val="lvl"/>
          <dgm:resizeHandles val="exact"/>
        </dgm:presLayoutVars>
      </dgm:prSet>
      <dgm:spPr/>
    </dgm:pt>
    <dgm:pt modelId="{BBC6F2EB-1886-4420-832C-CE476A4D53C5}" type="pres">
      <dgm:prSet presAssocID="{81C3C241-4161-4C4A-8D2B-85BB3EF06150}" presName="composite" presStyleCnt="0"/>
      <dgm:spPr/>
    </dgm:pt>
    <dgm:pt modelId="{39D1C47C-E6BC-481A-BCA9-87256A9CAD62}" type="pres">
      <dgm:prSet presAssocID="{81C3C241-4161-4C4A-8D2B-85BB3EF06150}" presName="parTx" presStyleLbl="alignNode1" presStyleIdx="0" presStyleCnt="1">
        <dgm:presLayoutVars>
          <dgm:chMax val="0"/>
          <dgm:chPref val="0"/>
          <dgm:bulletEnabled val="1"/>
        </dgm:presLayoutVars>
      </dgm:prSet>
      <dgm:spPr/>
    </dgm:pt>
    <dgm:pt modelId="{F787D3EB-6CB5-468D-A9D9-D8D5F56EC10C}" type="pres">
      <dgm:prSet presAssocID="{81C3C241-4161-4C4A-8D2B-85BB3EF06150}" presName="desTx" presStyleLbl="alignAccFollowNode1" presStyleIdx="0" presStyleCnt="1">
        <dgm:presLayoutVars>
          <dgm:bulletEnabled val="1"/>
        </dgm:presLayoutVars>
      </dgm:prSet>
      <dgm:spPr/>
    </dgm:pt>
  </dgm:ptLst>
  <dgm:cxnLst>
    <dgm:cxn modelId="{8B130408-BBFF-49D4-AE40-063EAF7B6F1E}" srcId="{81C3C241-4161-4C4A-8D2B-85BB3EF06150}" destId="{684B0F72-09F6-4F27-AAE2-69E219412309}" srcOrd="5" destOrd="0" parTransId="{5E65C718-5149-4BA5-AB90-CC175BC03ADE}" sibTransId="{C919D077-35AA-4270-B7C7-1CFB90BCCA2A}"/>
    <dgm:cxn modelId="{B2FA4316-3660-422B-B117-D4C52691B8BB}" type="presOf" srcId="{3D365444-3C1D-40FA-87C9-A279CA197977}" destId="{7EC477CB-A36E-4291-8B85-8E4B410E2D94}" srcOrd="0" destOrd="0" presId="urn:microsoft.com/office/officeart/2005/8/layout/hList1"/>
    <dgm:cxn modelId="{B04C4B26-32EB-4106-86C1-C817A9C3A20B}" srcId="{3D365444-3C1D-40FA-87C9-A279CA197977}" destId="{81C3C241-4161-4C4A-8D2B-85BB3EF06150}" srcOrd="0" destOrd="0" parTransId="{E404D99D-30E3-4E45-855D-A269858B4DEC}" sibTransId="{D56AA760-186C-4712-8354-F4468F81E798}"/>
    <dgm:cxn modelId="{728F3068-F6F6-4B4A-AFD3-041BA3D1EA3A}" type="presOf" srcId="{C2B8D37F-C8FA-4C0D-AE70-3BF10756BCC0}" destId="{F787D3EB-6CB5-468D-A9D9-D8D5F56EC10C}" srcOrd="0" destOrd="0" presId="urn:microsoft.com/office/officeart/2005/8/layout/hList1"/>
    <dgm:cxn modelId="{E14AF548-3985-41AB-8E9A-01AEC1BAF07D}" srcId="{81C3C241-4161-4C4A-8D2B-85BB3EF06150}" destId="{C2B8D37F-C8FA-4C0D-AE70-3BF10756BCC0}" srcOrd="0" destOrd="0" parTransId="{42EE0BCA-5F3A-4921-88E6-4BBBB14E63D8}" sibTransId="{F009C355-9E6F-4CB7-A163-AD2F56C49E30}"/>
    <dgm:cxn modelId="{5669F64D-8E8A-450F-8774-439E342BBF04}" srcId="{81C3C241-4161-4C4A-8D2B-85BB3EF06150}" destId="{32A0C656-B959-498C-8EB6-AB11A9B288CA}" srcOrd="3" destOrd="0" parTransId="{17A9920D-05AC-4E75-969E-0F48C4EE1FF1}" sibTransId="{EFB6C878-A9BC-40E3-85B9-69BF7EECE4BF}"/>
    <dgm:cxn modelId="{FC929F4E-7FB7-4820-8174-F6A93902C954}" srcId="{81C3C241-4161-4C4A-8D2B-85BB3EF06150}" destId="{87497270-4CEF-4128-8EF3-7FA8BBB1BAD9}" srcOrd="1" destOrd="0" parTransId="{3C5EBCFF-433E-4C55-9E94-6336C31119BD}" sibTransId="{34EC69C8-C595-46C8-97A5-C21AFCF05C32}"/>
    <dgm:cxn modelId="{42DE6855-1C1F-4525-AD82-195879FB692E}" srcId="{81C3C241-4161-4C4A-8D2B-85BB3EF06150}" destId="{30FE1655-340C-4990-885B-785676ECF64C}" srcOrd="2" destOrd="0" parTransId="{5EE9A784-DDFE-4626-9811-DF0ED1F5395C}" sibTransId="{FDCEFD68-1800-4CA8-80A6-F6621125FCFC}"/>
    <dgm:cxn modelId="{04D4EE80-E7F6-4D22-B84C-22CFFB5FC1DF}" type="presOf" srcId="{32A0C656-B959-498C-8EB6-AB11A9B288CA}" destId="{F787D3EB-6CB5-468D-A9D9-D8D5F56EC10C}" srcOrd="0" destOrd="3" presId="urn:microsoft.com/office/officeart/2005/8/layout/hList1"/>
    <dgm:cxn modelId="{D8514791-C271-4EB0-831D-B437618EB5C4}" srcId="{81C3C241-4161-4C4A-8D2B-85BB3EF06150}" destId="{8CCED9A5-5B3D-4B06-A9D5-7835A2D39673}" srcOrd="4" destOrd="0" parTransId="{0BAE5161-AB26-49CC-9190-9BEFDD22F06F}" sibTransId="{F6652104-5EE5-4432-BA7B-A3166A6E713C}"/>
    <dgm:cxn modelId="{3E12B4B8-69C5-4E1A-AC00-BA5398CD049E}" type="presOf" srcId="{684B0F72-09F6-4F27-AAE2-69E219412309}" destId="{F787D3EB-6CB5-468D-A9D9-D8D5F56EC10C}" srcOrd="0" destOrd="5" presId="urn:microsoft.com/office/officeart/2005/8/layout/hList1"/>
    <dgm:cxn modelId="{29A735D4-0920-4AF4-809D-76AD54069262}" type="presOf" srcId="{8CCED9A5-5B3D-4B06-A9D5-7835A2D39673}" destId="{F787D3EB-6CB5-468D-A9D9-D8D5F56EC10C}" srcOrd="0" destOrd="4" presId="urn:microsoft.com/office/officeart/2005/8/layout/hList1"/>
    <dgm:cxn modelId="{AA7129D8-20F0-4590-95C1-B5C15C23B562}" type="presOf" srcId="{81C3C241-4161-4C4A-8D2B-85BB3EF06150}" destId="{39D1C47C-E6BC-481A-BCA9-87256A9CAD62}" srcOrd="0" destOrd="0" presId="urn:microsoft.com/office/officeart/2005/8/layout/hList1"/>
    <dgm:cxn modelId="{BC06E0F9-2A9E-49C0-851D-259F45051FC0}" type="presOf" srcId="{30FE1655-340C-4990-885B-785676ECF64C}" destId="{F787D3EB-6CB5-468D-A9D9-D8D5F56EC10C}" srcOrd="0" destOrd="2" presId="urn:microsoft.com/office/officeart/2005/8/layout/hList1"/>
    <dgm:cxn modelId="{A43585FB-AC89-4524-8F0C-86542A189807}" type="presOf" srcId="{87497270-4CEF-4128-8EF3-7FA8BBB1BAD9}" destId="{F787D3EB-6CB5-468D-A9D9-D8D5F56EC10C}" srcOrd="0" destOrd="1" presId="urn:microsoft.com/office/officeart/2005/8/layout/hList1"/>
    <dgm:cxn modelId="{7D5E772D-2CC6-4147-AAD4-66EAF271A69E}" type="presParOf" srcId="{7EC477CB-A36E-4291-8B85-8E4B410E2D94}" destId="{BBC6F2EB-1886-4420-832C-CE476A4D53C5}" srcOrd="0" destOrd="0" presId="urn:microsoft.com/office/officeart/2005/8/layout/hList1"/>
    <dgm:cxn modelId="{5F511B4E-8B09-4069-A811-1D5190318725}" type="presParOf" srcId="{BBC6F2EB-1886-4420-832C-CE476A4D53C5}" destId="{39D1C47C-E6BC-481A-BCA9-87256A9CAD62}" srcOrd="0" destOrd="0" presId="urn:microsoft.com/office/officeart/2005/8/layout/hList1"/>
    <dgm:cxn modelId="{37034CA3-A574-4956-B9A2-878A29F4D991}" type="presParOf" srcId="{BBC6F2EB-1886-4420-832C-CE476A4D53C5}" destId="{F787D3EB-6CB5-468D-A9D9-D8D5F56EC10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1C47C-E6BC-481A-BCA9-87256A9CAD62}">
      <dsp:nvSpPr>
        <dsp:cNvPr id="0" name=""/>
        <dsp:cNvSpPr/>
      </dsp:nvSpPr>
      <dsp:spPr>
        <a:xfrm>
          <a:off x="0" y="114762"/>
          <a:ext cx="5384800" cy="754860"/>
        </a:xfrm>
        <a:prstGeom prst="rect">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ru-RU" sz="1500" kern="1200" dirty="0">
              <a:latin typeface="Arial" panose="020B0604020202020204" pitchFamily="34" charset="0"/>
              <a:cs typeface="Arial" panose="020B0604020202020204" pitchFamily="34" charset="0"/>
            </a:rPr>
            <a:t>Основные параметры базового сценария развития внешнеэкономической деятельности Челябинской области</a:t>
          </a:r>
        </a:p>
      </dsp:txBody>
      <dsp:txXfrm>
        <a:off x="0" y="114762"/>
        <a:ext cx="5384800" cy="754860"/>
      </dsp:txXfrm>
    </dsp:sp>
    <dsp:sp modelId="{F787D3EB-6CB5-468D-A9D9-D8D5F56EC10C}">
      <dsp:nvSpPr>
        <dsp:cNvPr id="0" name=""/>
        <dsp:cNvSpPr/>
      </dsp:nvSpPr>
      <dsp:spPr>
        <a:xfrm>
          <a:off x="0" y="869622"/>
          <a:ext cx="5384800" cy="354105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ru-RU" sz="1500" kern="1200" dirty="0">
              <a:latin typeface="Arial" panose="020B0604020202020204" pitchFamily="34" charset="0"/>
              <a:cs typeface="Arial" panose="020B0604020202020204" pitchFamily="34" charset="0"/>
            </a:rPr>
            <a:t>увеличение стоимостных объемов экспорта товаров и услуг в 2,2-2,4 раза в 2035 г. по сравнению с 2017 г.;</a:t>
          </a:r>
        </a:p>
        <a:p>
          <a:pPr marL="114300" lvl="1" indent="-114300" algn="l" defTabSz="666750">
            <a:lnSpc>
              <a:spcPct val="90000"/>
            </a:lnSpc>
            <a:spcBef>
              <a:spcPct val="0"/>
            </a:spcBef>
            <a:spcAft>
              <a:spcPct val="15000"/>
            </a:spcAft>
            <a:buChar char="•"/>
          </a:pPr>
          <a:r>
            <a:rPr lang="ru-RU" sz="1500" kern="1200" dirty="0">
              <a:latin typeface="Arial" panose="020B0604020202020204" pitchFamily="34" charset="0"/>
              <a:cs typeface="Arial" panose="020B0604020202020204" pitchFamily="34" charset="0"/>
            </a:rPr>
            <a:t>перелом тенденции к снижению доли машин, оборудования и транспортных средств в экспорте товаров и выход на устойчивый ежегодный прирост поставок по данной статье с 2020 г.;</a:t>
          </a:r>
        </a:p>
        <a:p>
          <a:pPr marL="114300" lvl="1" indent="-114300" algn="l" defTabSz="666750">
            <a:lnSpc>
              <a:spcPct val="90000"/>
            </a:lnSpc>
            <a:spcBef>
              <a:spcPct val="0"/>
            </a:spcBef>
            <a:spcAft>
              <a:spcPct val="15000"/>
            </a:spcAft>
            <a:buChar char="•"/>
          </a:pPr>
          <a:r>
            <a:rPr lang="ru-RU" sz="1500" kern="1200" dirty="0">
              <a:latin typeface="Arial" panose="020B0604020202020204" pitchFamily="34" charset="0"/>
              <a:cs typeface="Arial" panose="020B0604020202020204" pitchFamily="34" charset="0"/>
            </a:rPr>
            <a:t>формирование тенденции к повышению коэффициента товарной диверсификации экспорта;</a:t>
          </a:r>
        </a:p>
        <a:p>
          <a:pPr marL="114300" lvl="1" indent="-114300" algn="l" defTabSz="666750">
            <a:lnSpc>
              <a:spcPct val="90000"/>
            </a:lnSpc>
            <a:spcBef>
              <a:spcPct val="0"/>
            </a:spcBef>
            <a:spcAft>
              <a:spcPct val="15000"/>
            </a:spcAft>
            <a:buChar char="•"/>
          </a:pPr>
          <a:r>
            <a:rPr lang="ru-RU" sz="1500" kern="1200" dirty="0">
              <a:latin typeface="Arial" panose="020B0604020202020204" pitchFamily="34" charset="0"/>
              <a:cs typeface="Arial" panose="020B0604020202020204" pitchFamily="34" charset="0"/>
            </a:rPr>
            <a:t>повышение доли услуг в общем экспорте товаров и услуг в 1,7 раза к 2035 г. при увеличении в структуре экспорта услуг удельного веса наукоемких и интеллектуальных услуг до 20% (в настоящее время 14-15%);</a:t>
          </a:r>
        </a:p>
        <a:p>
          <a:pPr marL="114300" lvl="1" indent="-114300" algn="l" defTabSz="666750">
            <a:lnSpc>
              <a:spcPct val="90000"/>
            </a:lnSpc>
            <a:spcBef>
              <a:spcPct val="0"/>
            </a:spcBef>
            <a:spcAft>
              <a:spcPct val="15000"/>
            </a:spcAft>
            <a:buChar char="•"/>
          </a:pPr>
          <a:r>
            <a:rPr lang="ru-RU" sz="1500" kern="1200" dirty="0">
              <a:latin typeface="Arial" panose="020B0604020202020204" pitchFamily="34" charset="0"/>
              <a:cs typeface="Arial" panose="020B0604020202020204" pitchFamily="34" charset="0"/>
            </a:rPr>
            <a:t>увеличение числа организаций-экспортеров товаров в 1,5 раза к 2025 г. по сравнению с 2017 г. и в 3 раза к 2035 г.</a:t>
          </a:r>
        </a:p>
      </dsp:txBody>
      <dsp:txXfrm>
        <a:off x="0" y="869622"/>
        <a:ext cx="5384800" cy="3541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1C47C-E6BC-481A-BCA9-87256A9CAD62}">
      <dsp:nvSpPr>
        <dsp:cNvPr id="0" name=""/>
        <dsp:cNvSpPr/>
      </dsp:nvSpPr>
      <dsp:spPr>
        <a:xfrm>
          <a:off x="0" y="114762"/>
          <a:ext cx="5384800" cy="754860"/>
        </a:xfrm>
        <a:prstGeom prst="rect">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ru-RU" sz="1500" kern="1200" dirty="0">
              <a:latin typeface="Arial" panose="020B0604020202020204" pitchFamily="34" charset="0"/>
              <a:cs typeface="Arial" panose="020B0604020202020204" pitchFamily="34" charset="0"/>
            </a:rPr>
            <a:t>Основные параметры целевого сценария развития внешнеэкономической деятельности Челябинской области</a:t>
          </a:r>
        </a:p>
      </dsp:txBody>
      <dsp:txXfrm>
        <a:off x="0" y="114762"/>
        <a:ext cx="5384800" cy="754860"/>
      </dsp:txXfrm>
    </dsp:sp>
    <dsp:sp modelId="{F787D3EB-6CB5-468D-A9D9-D8D5F56EC10C}">
      <dsp:nvSpPr>
        <dsp:cNvPr id="0" name=""/>
        <dsp:cNvSpPr/>
      </dsp:nvSpPr>
      <dsp:spPr>
        <a:xfrm>
          <a:off x="0" y="869622"/>
          <a:ext cx="5384800" cy="354105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ru-RU" sz="1500" kern="1200" dirty="0">
              <a:latin typeface="Arial" panose="020B0604020202020204" pitchFamily="34" charset="0"/>
              <a:cs typeface="Arial" panose="020B0604020202020204" pitchFamily="34" charset="0"/>
            </a:rPr>
            <a:t>увеличение стоимостных объемов экспорта товаров и услуг в 2,7-2,9 раза в 2035 г. по сравнению с 2017 г.;</a:t>
          </a:r>
        </a:p>
        <a:p>
          <a:pPr marL="114300" lvl="1" indent="-114300" algn="l" defTabSz="666750">
            <a:lnSpc>
              <a:spcPct val="90000"/>
            </a:lnSpc>
            <a:spcBef>
              <a:spcPct val="0"/>
            </a:spcBef>
            <a:spcAft>
              <a:spcPct val="15000"/>
            </a:spcAft>
            <a:buChar char="•"/>
          </a:pPr>
          <a:r>
            <a:rPr lang="ru-RU" sz="1500" kern="1200" dirty="0">
              <a:latin typeface="Arial" panose="020B0604020202020204" pitchFamily="34" charset="0"/>
              <a:cs typeface="Arial" panose="020B0604020202020204" pitchFamily="34" charset="0"/>
            </a:rPr>
            <a:t>выход на последовательное увеличение доли машин, оборудования и транспортных средств в экспорте товаров к концу 2035 г. до 9-10%;</a:t>
          </a:r>
        </a:p>
        <a:p>
          <a:pPr marL="114300" lvl="1" indent="-114300" algn="l" defTabSz="666750">
            <a:lnSpc>
              <a:spcPct val="90000"/>
            </a:lnSpc>
            <a:spcBef>
              <a:spcPct val="0"/>
            </a:spcBef>
            <a:spcAft>
              <a:spcPct val="15000"/>
            </a:spcAft>
            <a:buChar char="•"/>
          </a:pPr>
          <a:r>
            <a:rPr lang="ru-RU" sz="1500" kern="1200" dirty="0">
              <a:latin typeface="Arial" panose="020B0604020202020204" pitchFamily="34" charset="0"/>
              <a:cs typeface="Arial" panose="020B0604020202020204" pitchFamily="34" charset="0"/>
            </a:rPr>
            <a:t>повышение коэффициента товарной диверсификации экспорта на 1-2 пункта к 2035 г.;</a:t>
          </a:r>
        </a:p>
        <a:p>
          <a:pPr marL="114300" lvl="1" indent="-114300" algn="l" defTabSz="666750">
            <a:lnSpc>
              <a:spcPct val="90000"/>
            </a:lnSpc>
            <a:spcBef>
              <a:spcPct val="0"/>
            </a:spcBef>
            <a:spcAft>
              <a:spcPct val="15000"/>
            </a:spcAft>
            <a:buChar char="•"/>
          </a:pPr>
          <a:r>
            <a:rPr lang="ru-RU" sz="1500" kern="1200" dirty="0">
              <a:latin typeface="Arial" panose="020B0604020202020204" pitchFamily="34" charset="0"/>
              <a:cs typeface="Arial" panose="020B0604020202020204" pitchFamily="34" charset="0"/>
            </a:rPr>
            <a:t>удвоение доли региона в мировом экспорте высокотехнологичных товаров к 2035 г.;</a:t>
          </a:r>
        </a:p>
        <a:p>
          <a:pPr marL="114300" lvl="1" indent="-114300" algn="l" defTabSz="666750">
            <a:lnSpc>
              <a:spcPct val="90000"/>
            </a:lnSpc>
            <a:spcBef>
              <a:spcPct val="0"/>
            </a:spcBef>
            <a:spcAft>
              <a:spcPct val="15000"/>
            </a:spcAft>
            <a:buChar char="•"/>
          </a:pPr>
          <a:r>
            <a:rPr lang="ru-RU" sz="1500" kern="1200" dirty="0">
              <a:latin typeface="Arial" panose="020B0604020202020204" pitchFamily="34" charset="0"/>
              <a:cs typeface="Arial" panose="020B0604020202020204" pitchFamily="34" charset="0"/>
            </a:rPr>
            <a:t>повышение доли услуг в общем экспорте товаров и услуг в 1,8-1,9 раза к 2035 г. до 20%, при увеличении в структуре экспорта услуг удельного веса наукоемких и интеллектуальных услуг до 25%;</a:t>
          </a:r>
        </a:p>
        <a:p>
          <a:pPr marL="114300" lvl="1" indent="-114300" algn="l" defTabSz="666750">
            <a:lnSpc>
              <a:spcPct val="90000"/>
            </a:lnSpc>
            <a:spcBef>
              <a:spcPct val="0"/>
            </a:spcBef>
            <a:spcAft>
              <a:spcPct val="15000"/>
            </a:spcAft>
            <a:buChar char="•"/>
          </a:pPr>
          <a:r>
            <a:rPr lang="ru-RU" sz="1500" kern="1200" dirty="0">
              <a:latin typeface="Arial" panose="020B0604020202020204" pitchFamily="34" charset="0"/>
              <a:cs typeface="Arial" panose="020B0604020202020204" pitchFamily="34" charset="0"/>
            </a:rPr>
            <a:t>увеличение числа организаций-экспортеров товаров в 2 раза к 2025 г. по сравнению с 2017 г. и в 4 раза к 2035 году.</a:t>
          </a:r>
        </a:p>
      </dsp:txBody>
      <dsp:txXfrm>
        <a:off x="0" y="869622"/>
        <a:ext cx="5384800" cy="35410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0B5567-DBC8-49E5-83DB-84F41663FF2D}"/>
              </a:ext>
            </a:extLst>
          </p:cNvPr>
          <p:cNvSpPr>
            <a:spLocks noGrp="1"/>
          </p:cNvSpPr>
          <p:nvPr>
            <p:ph type="ctrTitle"/>
          </p:nvPr>
        </p:nvSpPr>
        <p:spPr>
          <a:xfrm>
            <a:off x="1524000" y="1122363"/>
            <a:ext cx="9144000" cy="2387600"/>
          </a:xfrm>
        </p:spPr>
        <p:txBody>
          <a:bodyPr anchor="b"/>
          <a:lstStyle>
            <a:lvl1pPr algn="ctr">
              <a:defRPr sz="6000"/>
            </a:lvl1pPr>
          </a:lstStyle>
          <a:p>
            <a:r>
              <a:rPr lang="ru-RU" dirty="0"/>
              <a:t>Образец заголовка</a:t>
            </a:r>
          </a:p>
        </p:txBody>
      </p:sp>
      <p:sp>
        <p:nvSpPr>
          <p:cNvPr id="3" name="Подзаголовок 2">
            <a:extLst>
              <a:ext uri="{FF2B5EF4-FFF2-40B4-BE49-F238E27FC236}">
                <a16:creationId xmlns:a16="http://schemas.microsoft.com/office/drawing/2014/main" id="{37E1CB51-193C-499F-A603-E84C62D45F13}"/>
              </a:ext>
            </a:extLst>
          </p:cNvPr>
          <p:cNvSpPr>
            <a:spLocks noGrp="1"/>
          </p:cNvSpPr>
          <p:nvPr>
            <p:ph type="subTitle" idx="1"/>
          </p:nvPr>
        </p:nvSpPr>
        <p:spPr>
          <a:xfrm>
            <a:off x="1524000" y="412455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4" name="Дата 3">
            <a:extLst>
              <a:ext uri="{FF2B5EF4-FFF2-40B4-BE49-F238E27FC236}">
                <a16:creationId xmlns:a16="http://schemas.microsoft.com/office/drawing/2014/main" id="{EE1AE8F4-E167-4747-A714-25209256ACC1}"/>
              </a:ext>
            </a:extLst>
          </p:cNvPr>
          <p:cNvSpPr>
            <a:spLocks noGrp="1"/>
          </p:cNvSpPr>
          <p:nvPr>
            <p:ph type="dt" sz="half" idx="10"/>
          </p:nvPr>
        </p:nvSpPr>
        <p:spPr/>
        <p:txBody>
          <a:bodyPr/>
          <a:lstStyle/>
          <a:p>
            <a:fld id="{257F23AD-AC0F-4448-BA7B-94DFA0BFC8ED}" type="datetimeFigureOut">
              <a:rPr lang="ru-RU" smtClean="0"/>
              <a:t>21.03.2019</a:t>
            </a:fld>
            <a:endParaRPr lang="ru-RU"/>
          </a:p>
        </p:txBody>
      </p:sp>
      <p:sp>
        <p:nvSpPr>
          <p:cNvPr id="5" name="Нижний колонтитул 4">
            <a:extLst>
              <a:ext uri="{FF2B5EF4-FFF2-40B4-BE49-F238E27FC236}">
                <a16:creationId xmlns:a16="http://schemas.microsoft.com/office/drawing/2014/main" id="{4416770E-5907-4B08-A842-4B2E800EAE9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911FA4F-C428-4843-AEA6-DED72CCA6B3A}"/>
              </a:ext>
            </a:extLst>
          </p:cNvPr>
          <p:cNvSpPr>
            <a:spLocks noGrp="1"/>
          </p:cNvSpPr>
          <p:nvPr>
            <p:ph type="sldNum" sz="quarter" idx="12"/>
          </p:nvPr>
        </p:nvSpPr>
        <p:spPr/>
        <p:txBody>
          <a:bodyPr/>
          <a:lstStyle/>
          <a:p>
            <a:fld id="{F9224DA4-DCE3-4229-AC88-423561BAB5A3}" type="slidenum">
              <a:rPr lang="ru-RU" smtClean="0"/>
              <a:t>‹#›</a:t>
            </a:fld>
            <a:endParaRPr lang="ru-RU"/>
          </a:p>
        </p:txBody>
      </p:sp>
    </p:spTree>
    <p:extLst>
      <p:ext uri="{BB962C8B-B14F-4D97-AF65-F5344CB8AC3E}">
        <p14:creationId xmlns:p14="http://schemas.microsoft.com/office/powerpoint/2010/main" val="4066722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0B9A6F-6EC5-4402-9631-152AF98A42C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3CE633F-9A74-4FFD-BFFB-4B025DCE914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EBD5AF2-597E-46A0-B7C2-493C2E3D7C30}"/>
              </a:ext>
            </a:extLst>
          </p:cNvPr>
          <p:cNvSpPr>
            <a:spLocks noGrp="1"/>
          </p:cNvSpPr>
          <p:nvPr>
            <p:ph type="dt" sz="half" idx="10"/>
          </p:nvPr>
        </p:nvSpPr>
        <p:spPr/>
        <p:txBody>
          <a:bodyPr/>
          <a:lstStyle/>
          <a:p>
            <a:fld id="{257F23AD-AC0F-4448-BA7B-94DFA0BFC8ED}" type="datetimeFigureOut">
              <a:rPr lang="ru-RU" smtClean="0"/>
              <a:t>21.03.2019</a:t>
            </a:fld>
            <a:endParaRPr lang="ru-RU"/>
          </a:p>
        </p:txBody>
      </p:sp>
      <p:sp>
        <p:nvSpPr>
          <p:cNvPr id="5" name="Нижний колонтитул 4">
            <a:extLst>
              <a:ext uri="{FF2B5EF4-FFF2-40B4-BE49-F238E27FC236}">
                <a16:creationId xmlns:a16="http://schemas.microsoft.com/office/drawing/2014/main" id="{9CBE0B50-2AFB-4EA0-8C54-CCE11E862A9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B2FCAF2-CB64-4108-BA82-3C7F09EA3030}"/>
              </a:ext>
            </a:extLst>
          </p:cNvPr>
          <p:cNvSpPr>
            <a:spLocks noGrp="1"/>
          </p:cNvSpPr>
          <p:nvPr>
            <p:ph type="sldNum" sz="quarter" idx="12"/>
          </p:nvPr>
        </p:nvSpPr>
        <p:spPr/>
        <p:txBody>
          <a:bodyPr/>
          <a:lstStyle/>
          <a:p>
            <a:fld id="{F9224DA4-DCE3-4229-AC88-423561BAB5A3}" type="slidenum">
              <a:rPr lang="ru-RU" smtClean="0"/>
              <a:t>‹#›</a:t>
            </a:fld>
            <a:endParaRPr lang="ru-RU"/>
          </a:p>
        </p:txBody>
      </p:sp>
    </p:spTree>
    <p:extLst>
      <p:ext uri="{BB962C8B-B14F-4D97-AF65-F5344CB8AC3E}">
        <p14:creationId xmlns:p14="http://schemas.microsoft.com/office/powerpoint/2010/main" val="2338589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E7940CC-7DA0-4E67-BC6F-AA05BD0E43D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0349C51-97CB-4AD2-8B72-045918BB1AF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8ABC4D0-692C-4465-AA6B-757D18988A13}"/>
              </a:ext>
            </a:extLst>
          </p:cNvPr>
          <p:cNvSpPr>
            <a:spLocks noGrp="1"/>
          </p:cNvSpPr>
          <p:nvPr>
            <p:ph type="dt" sz="half" idx="10"/>
          </p:nvPr>
        </p:nvSpPr>
        <p:spPr/>
        <p:txBody>
          <a:bodyPr/>
          <a:lstStyle/>
          <a:p>
            <a:fld id="{257F23AD-AC0F-4448-BA7B-94DFA0BFC8ED}" type="datetimeFigureOut">
              <a:rPr lang="ru-RU" smtClean="0"/>
              <a:t>21.03.2019</a:t>
            </a:fld>
            <a:endParaRPr lang="ru-RU"/>
          </a:p>
        </p:txBody>
      </p:sp>
      <p:sp>
        <p:nvSpPr>
          <p:cNvPr id="5" name="Нижний колонтитул 4">
            <a:extLst>
              <a:ext uri="{FF2B5EF4-FFF2-40B4-BE49-F238E27FC236}">
                <a16:creationId xmlns:a16="http://schemas.microsoft.com/office/drawing/2014/main" id="{45F3F409-4328-43D8-8A66-4940281D2BF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B8DF358-31CB-4AC3-A77E-6A970BB10475}"/>
              </a:ext>
            </a:extLst>
          </p:cNvPr>
          <p:cNvSpPr>
            <a:spLocks noGrp="1"/>
          </p:cNvSpPr>
          <p:nvPr>
            <p:ph type="sldNum" sz="quarter" idx="12"/>
          </p:nvPr>
        </p:nvSpPr>
        <p:spPr/>
        <p:txBody>
          <a:bodyPr/>
          <a:lstStyle/>
          <a:p>
            <a:fld id="{F9224DA4-DCE3-4229-AC88-423561BAB5A3}" type="slidenum">
              <a:rPr lang="ru-RU" smtClean="0"/>
              <a:t>‹#›</a:t>
            </a:fld>
            <a:endParaRPr lang="ru-RU"/>
          </a:p>
        </p:txBody>
      </p:sp>
    </p:spTree>
    <p:extLst>
      <p:ext uri="{BB962C8B-B14F-4D97-AF65-F5344CB8AC3E}">
        <p14:creationId xmlns:p14="http://schemas.microsoft.com/office/powerpoint/2010/main" val="266373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4B7DBE-1805-4269-94D4-94B5BF2D5E8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9CCD450-0FBA-4C4C-A8B7-81C5EE90B29B}"/>
              </a:ext>
            </a:extLst>
          </p:cNvPr>
          <p:cNvSpPr>
            <a:spLocks noGrp="1"/>
          </p:cNvSpPr>
          <p:nvPr>
            <p:ph idx="1"/>
          </p:nvPr>
        </p:nvSpPr>
        <p:spPr>
          <a:xfrm>
            <a:off x="332509" y="1793175"/>
            <a:ext cx="11483439" cy="4809506"/>
          </a:xfrm>
        </p:spPr>
        <p:txBody>
          <a:bodyPr/>
          <a:lstStyle>
            <a:lvl1pPr marL="742950" indent="-742950">
              <a:buClr>
                <a:schemeClr val="accent2">
                  <a:lumMod val="75000"/>
                </a:schemeClr>
              </a:buClr>
              <a:buSzPct val="90000"/>
              <a:buFont typeface="+mj-lt"/>
              <a:buAutoNum type="arabicPeriod"/>
              <a:defRPr/>
            </a:lvl1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595380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09E0C4-9BCF-43CB-9A2C-71F21EB42B8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96D961F-DDED-4923-BD0D-B0BB2F1AEA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421F438-5A83-47ED-9DB5-2A7C695AFA60}"/>
              </a:ext>
            </a:extLst>
          </p:cNvPr>
          <p:cNvSpPr>
            <a:spLocks noGrp="1"/>
          </p:cNvSpPr>
          <p:nvPr>
            <p:ph type="dt" sz="half" idx="10"/>
          </p:nvPr>
        </p:nvSpPr>
        <p:spPr/>
        <p:txBody>
          <a:bodyPr/>
          <a:lstStyle/>
          <a:p>
            <a:fld id="{257F23AD-AC0F-4448-BA7B-94DFA0BFC8ED}" type="datetimeFigureOut">
              <a:rPr lang="ru-RU" smtClean="0"/>
              <a:t>21.03.2019</a:t>
            </a:fld>
            <a:endParaRPr lang="ru-RU"/>
          </a:p>
        </p:txBody>
      </p:sp>
      <p:sp>
        <p:nvSpPr>
          <p:cNvPr id="5" name="Нижний колонтитул 4">
            <a:extLst>
              <a:ext uri="{FF2B5EF4-FFF2-40B4-BE49-F238E27FC236}">
                <a16:creationId xmlns:a16="http://schemas.microsoft.com/office/drawing/2014/main" id="{211A0042-5E5A-48BE-A6D5-9174C7A92BD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3FD24B1-8391-4E3F-949A-1002BA625A2C}"/>
              </a:ext>
            </a:extLst>
          </p:cNvPr>
          <p:cNvSpPr>
            <a:spLocks noGrp="1"/>
          </p:cNvSpPr>
          <p:nvPr>
            <p:ph type="sldNum" sz="quarter" idx="12"/>
          </p:nvPr>
        </p:nvSpPr>
        <p:spPr/>
        <p:txBody>
          <a:bodyPr/>
          <a:lstStyle/>
          <a:p>
            <a:fld id="{F9224DA4-DCE3-4229-AC88-423561BAB5A3}" type="slidenum">
              <a:rPr lang="ru-RU" smtClean="0"/>
              <a:t>‹#›</a:t>
            </a:fld>
            <a:endParaRPr lang="ru-RU"/>
          </a:p>
        </p:txBody>
      </p:sp>
    </p:spTree>
    <p:extLst>
      <p:ext uri="{BB962C8B-B14F-4D97-AF65-F5344CB8AC3E}">
        <p14:creationId xmlns:p14="http://schemas.microsoft.com/office/powerpoint/2010/main" val="106953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79E00F-9EE1-4894-8236-72AA7F9423A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ECBF617-669C-4425-A2EA-9565BB2B7ED4}"/>
              </a:ext>
            </a:extLst>
          </p:cNvPr>
          <p:cNvSpPr>
            <a:spLocks noGrp="1"/>
          </p:cNvSpPr>
          <p:nvPr>
            <p:ph sz="half" idx="1"/>
          </p:nvPr>
        </p:nvSpPr>
        <p:spPr>
          <a:xfrm>
            <a:off x="838200" y="1825625"/>
            <a:ext cx="5181600" cy="4351338"/>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a:extLst>
              <a:ext uri="{FF2B5EF4-FFF2-40B4-BE49-F238E27FC236}">
                <a16:creationId xmlns:a16="http://schemas.microsoft.com/office/drawing/2014/main" id="{3A4DC9EF-B9EA-466D-8D2B-0509E530B3A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25EB1B6-DEDE-4C31-ABE6-7CA211D7F8AB}"/>
              </a:ext>
            </a:extLst>
          </p:cNvPr>
          <p:cNvSpPr>
            <a:spLocks noGrp="1"/>
          </p:cNvSpPr>
          <p:nvPr>
            <p:ph type="dt" sz="half" idx="10"/>
          </p:nvPr>
        </p:nvSpPr>
        <p:spPr/>
        <p:txBody>
          <a:bodyPr/>
          <a:lstStyle/>
          <a:p>
            <a:fld id="{257F23AD-AC0F-4448-BA7B-94DFA0BFC8ED}" type="datetimeFigureOut">
              <a:rPr lang="ru-RU" smtClean="0"/>
              <a:t>21.03.2019</a:t>
            </a:fld>
            <a:endParaRPr lang="ru-RU"/>
          </a:p>
        </p:txBody>
      </p:sp>
      <p:sp>
        <p:nvSpPr>
          <p:cNvPr id="6" name="Нижний колонтитул 5">
            <a:extLst>
              <a:ext uri="{FF2B5EF4-FFF2-40B4-BE49-F238E27FC236}">
                <a16:creationId xmlns:a16="http://schemas.microsoft.com/office/drawing/2014/main" id="{499770FC-8ED4-4E0F-87C1-722A625A56F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B87FE71-6E9A-41E3-A79C-B4994E80B5DE}"/>
              </a:ext>
            </a:extLst>
          </p:cNvPr>
          <p:cNvSpPr>
            <a:spLocks noGrp="1"/>
          </p:cNvSpPr>
          <p:nvPr>
            <p:ph type="sldNum" sz="quarter" idx="12"/>
          </p:nvPr>
        </p:nvSpPr>
        <p:spPr/>
        <p:txBody>
          <a:bodyPr/>
          <a:lstStyle/>
          <a:p>
            <a:fld id="{F9224DA4-DCE3-4229-AC88-423561BAB5A3}" type="slidenum">
              <a:rPr lang="ru-RU" smtClean="0"/>
              <a:t>‹#›</a:t>
            </a:fld>
            <a:endParaRPr lang="ru-RU"/>
          </a:p>
        </p:txBody>
      </p:sp>
    </p:spTree>
    <p:extLst>
      <p:ext uri="{BB962C8B-B14F-4D97-AF65-F5344CB8AC3E}">
        <p14:creationId xmlns:p14="http://schemas.microsoft.com/office/powerpoint/2010/main" val="387662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4BCE58-C597-4471-98D3-93FF62D00C9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4088107-31D1-48F7-8C65-2DC4311839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B2A4CC3-926D-459C-93B0-859D6528E8E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0F1BD44-A07A-4B2D-A79A-CB2FDFF99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0CD1077-9AD8-4B1F-881B-5C3ED08C8B8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2EFCC06-84F4-40E8-B45D-3F9A0A741455}"/>
              </a:ext>
            </a:extLst>
          </p:cNvPr>
          <p:cNvSpPr>
            <a:spLocks noGrp="1"/>
          </p:cNvSpPr>
          <p:nvPr>
            <p:ph type="dt" sz="half" idx="10"/>
          </p:nvPr>
        </p:nvSpPr>
        <p:spPr/>
        <p:txBody>
          <a:bodyPr/>
          <a:lstStyle/>
          <a:p>
            <a:fld id="{257F23AD-AC0F-4448-BA7B-94DFA0BFC8ED}" type="datetimeFigureOut">
              <a:rPr lang="ru-RU" smtClean="0"/>
              <a:t>21.03.2019</a:t>
            </a:fld>
            <a:endParaRPr lang="ru-RU"/>
          </a:p>
        </p:txBody>
      </p:sp>
      <p:sp>
        <p:nvSpPr>
          <p:cNvPr id="8" name="Нижний колонтитул 7">
            <a:extLst>
              <a:ext uri="{FF2B5EF4-FFF2-40B4-BE49-F238E27FC236}">
                <a16:creationId xmlns:a16="http://schemas.microsoft.com/office/drawing/2014/main" id="{A13A76EE-6CE5-4C7B-B0AA-815EDCD59CE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F7F3578-EB55-4266-B85B-75204047BCE0}"/>
              </a:ext>
            </a:extLst>
          </p:cNvPr>
          <p:cNvSpPr>
            <a:spLocks noGrp="1"/>
          </p:cNvSpPr>
          <p:nvPr>
            <p:ph type="sldNum" sz="quarter" idx="12"/>
          </p:nvPr>
        </p:nvSpPr>
        <p:spPr/>
        <p:txBody>
          <a:bodyPr/>
          <a:lstStyle/>
          <a:p>
            <a:fld id="{F9224DA4-DCE3-4229-AC88-423561BAB5A3}" type="slidenum">
              <a:rPr lang="ru-RU" smtClean="0"/>
              <a:t>‹#›</a:t>
            </a:fld>
            <a:endParaRPr lang="ru-RU"/>
          </a:p>
        </p:txBody>
      </p:sp>
    </p:spTree>
    <p:extLst>
      <p:ext uri="{BB962C8B-B14F-4D97-AF65-F5344CB8AC3E}">
        <p14:creationId xmlns:p14="http://schemas.microsoft.com/office/powerpoint/2010/main" val="3400201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C3D2D7-4474-474A-8B76-CEA019E38EC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12396EF-268C-4ED2-8092-7CDE948E6454}"/>
              </a:ext>
            </a:extLst>
          </p:cNvPr>
          <p:cNvSpPr>
            <a:spLocks noGrp="1"/>
          </p:cNvSpPr>
          <p:nvPr>
            <p:ph type="dt" sz="half" idx="10"/>
          </p:nvPr>
        </p:nvSpPr>
        <p:spPr/>
        <p:txBody>
          <a:bodyPr/>
          <a:lstStyle/>
          <a:p>
            <a:fld id="{257F23AD-AC0F-4448-BA7B-94DFA0BFC8ED}" type="datetimeFigureOut">
              <a:rPr lang="ru-RU" smtClean="0"/>
              <a:t>21.03.2019</a:t>
            </a:fld>
            <a:endParaRPr lang="ru-RU"/>
          </a:p>
        </p:txBody>
      </p:sp>
      <p:sp>
        <p:nvSpPr>
          <p:cNvPr id="4" name="Нижний колонтитул 3">
            <a:extLst>
              <a:ext uri="{FF2B5EF4-FFF2-40B4-BE49-F238E27FC236}">
                <a16:creationId xmlns:a16="http://schemas.microsoft.com/office/drawing/2014/main" id="{FBA2D2F3-71D1-4614-A932-C5E55B36F92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7C77DF5-45D3-453D-92A6-A188CFA1BDF7}"/>
              </a:ext>
            </a:extLst>
          </p:cNvPr>
          <p:cNvSpPr>
            <a:spLocks noGrp="1"/>
          </p:cNvSpPr>
          <p:nvPr>
            <p:ph type="sldNum" sz="quarter" idx="12"/>
          </p:nvPr>
        </p:nvSpPr>
        <p:spPr/>
        <p:txBody>
          <a:bodyPr/>
          <a:lstStyle/>
          <a:p>
            <a:fld id="{F9224DA4-DCE3-4229-AC88-423561BAB5A3}" type="slidenum">
              <a:rPr lang="ru-RU" smtClean="0"/>
              <a:t>‹#›</a:t>
            </a:fld>
            <a:endParaRPr lang="ru-RU"/>
          </a:p>
        </p:txBody>
      </p:sp>
    </p:spTree>
    <p:extLst>
      <p:ext uri="{BB962C8B-B14F-4D97-AF65-F5344CB8AC3E}">
        <p14:creationId xmlns:p14="http://schemas.microsoft.com/office/powerpoint/2010/main" val="370840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9FBF9BE-52C8-41CA-8A52-4B3F508CE415}"/>
              </a:ext>
            </a:extLst>
          </p:cNvPr>
          <p:cNvSpPr>
            <a:spLocks noGrp="1"/>
          </p:cNvSpPr>
          <p:nvPr>
            <p:ph type="dt" sz="half" idx="10"/>
          </p:nvPr>
        </p:nvSpPr>
        <p:spPr/>
        <p:txBody>
          <a:bodyPr/>
          <a:lstStyle/>
          <a:p>
            <a:fld id="{257F23AD-AC0F-4448-BA7B-94DFA0BFC8ED}" type="datetimeFigureOut">
              <a:rPr lang="ru-RU" smtClean="0"/>
              <a:t>21.03.2019</a:t>
            </a:fld>
            <a:endParaRPr lang="ru-RU"/>
          </a:p>
        </p:txBody>
      </p:sp>
      <p:sp>
        <p:nvSpPr>
          <p:cNvPr id="3" name="Нижний колонтитул 2">
            <a:extLst>
              <a:ext uri="{FF2B5EF4-FFF2-40B4-BE49-F238E27FC236}">
                <a16:creationId xmlns:a16="http://schemas.microsoft.com/office/drawing/2014/main" id="{37A9CFE9-1B61-454E-85F0-91335DCCB20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83BE296-FABD-4623-BFFA-48EA2247F641}"/>
              </a:ext>
            </a:extLst>
          </p:cNvPr>
          <p:cNvSpPr>
            <a:spLocks noGrp="1"/>
          </p:cNvSpPr>
          <p:nvPr>
            <p:ph type="sldNum" sz="quarter" idx="12"/>
          </p:nvPr>
        </p:nvSpPr>
        <p:spPr/>
        <p:txBody>
          <a:bodyPr/>
          <a:lstStyle/>
          <a:p>
            <a:fld id="{F9224DA4-DCE3-4229-AC88-423561BAB5A3}" type="slidenum">
              <a:rPr lang="ru-RU" smtClean="0"/>
              <a:t>‹#›</a:t>
            </a:fld>
            <a:endParaRPr lang="ru-RU"/>
          </a:p>
        </p:txBody>
      </p:sp>
    </p:spTree>
    <p:extLst>
      <p:ext uri="{BB962C8B-B14F-4D97-AF65-F5344CB8AC3E}">
        <p14:creationId xmlns:p14="http://schemas.microsoft.com/office/powerpoint/2010/main" val="335854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3009F9-000C-4CEE-9C5E-1980B9FC124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A0F0FB3-5A36-462C-BF79-90D46274C9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7ECD480-F95C-4977-A70E-00C0EDA4B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9012CBB-E87C-47FC-A511-411AF50C3B34}"/>
              </a:ext>
            </a:extLst>
          </p:cNvPr>
          <p:cNvSpPr>
            <a:spLocks noGrp="1"/>
          </p:cNvSpPr>
          <p:nvPr>
            <p:ph type="dt" sz="half" idx="10"/>
          </p:nvPr>
        </p:nvSpPr>
        <p:spPr/>
        <p:txBody>
          <a:bodyPr/>
          <a:lstStyle/>
          <a:p>
            <a:fld id="{257F23AD-AC0F-4448-BA7B-94DFA0BFC8ED}" type="datetimeFigureOut">
              <a:rPr lang="ru-RU" smtClean="0"/>
              <a:t>21.03.2019</a:t>
            </a:fld>
            <a:endParaRPr lang="ru-RU"/>
          </a:p>
        </p:txBody>
      </p:sp>
      <p:sp>
        <p:nvSpPr>
          <p:cNvPr id="6" name="Нижний колонтитул 5">
            <a:extLst>
              <a:ext uri="{FF2B5EF4-FFF2-40B4-BE49-F238E27FC236}">
                <a16:creationId xmlns:a16="http://schemas.microsoft.com/office/drawing/2014/main" id="{A6EFC82C-0E7C-474F-B35E-C602FA1DB44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5436848-400C-4BD9-B974-09046BCD6521}"/>
              </a:ext>
            </a:extLst>
          </p:cNvPr>
          <p:cNvSpPr>
            <a:spLocks noGrp="1"/>
          </p:cNvSpPr>
          <p:nvPr>
            <p:ph type="sldNum" sz="quarter" idx="12"/>
          </p:nvPr>
        </p:nvSpPr>
        <p:spPr/>
        <p:txBody>
          <a:bodyPr/>
          <a:lstStyle/>
          <a:p>
            <a:fld id="{F9224DA4-DCE3-4229-AC88-423561BAB5A3}" type="slidenum">
              <a:rPr lang="ru-RU" smtClean="0"/>
              <a:t>‹#›</a:t>
            </a:fld>
            <a:endParaRPr lang="ru-RU"/>
          </a:p>
        </p:txBody>
      </p:sp>
    </p:spTree>
    <p:extLst>
      <p:ext uri="{BB962C8B-B14F-4D97-AF65-F5344CB8AC3E}">
        <p14:creationId xmlns:p14="http://schemas.microsoft.com/office/powerpoint/2010/main" val="195204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B33BDB-687A-40C8-8BFD-44505ED2E74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CAB3FD1-75A6-4BC3-BCDF-C081191D6E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35D9F5D-8C70-4422-BDAD-2079BFB69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C4E0AF0-3BD7-49A3-AE62-19180AA68011}"/>
              </a:ext>
            </a:extLst>
          </p:cNvPr>
          <p:cNvSpPr>
            <a:spLocks noGrp="1"/>
          </p:cNvSpPr>
          <p:nvPr>
            <p:ph type="dt" sz="half" idx="10"/>
          </p:nvPr>
        </p:nvSpPr>
        <p:spPr/>
        <p:txBody>
          <a:bodyPr/>
          <a:lstStyle/>
          <a:p>
            <a:fld id="{257F23AD-AC0F-4448-BA7B-94DFA0BFC8ED}" type="datetimeFigureOut">
              <a:rPr lang="ru-RU" smtClean="0"/>
              <a:t>21.03.2019</a:t>
            </a:fld>
            <a:endParaRPr lang="ru-RU"/>
          </a:p>
        </p:txBody>
      </p:sp>
      <p:sp>
        <p:nvSpPr>
          <p:cNvPr id="6" name="Нижний колонтитул 5">
            <a:extLst>
              <a:ext uri="{FF2B5EF4-FFF2-40B4-BE49-F238E27FC236}">
                <a16:creationId xmlns:a16="http://schemas.microsoft.com/office/drawing/2014/main" id="{5416F0C2-46DC-4ADE-A47B-88F80B13771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E32C2AB-A7AA-4CB0-9A4C-4D95B2354086}"/>
              </a:ext>
            </a:extLst>
          </p:cNvPr>
          <p:cNvSpPr>
            <a:spLocks noGrp="1"/>
          </p:cNvSpPr>
          <p:nvPr>
            <p:ph type="sldNum" sz="quarter" idx="12"/>
          </p:nvPr>
        </p:nvSpPr>
        <p:spPr/>
        <p:txBody>
          <a:bodyPr/>
          <a:lstStyle/>
          <a:p>
            <a:fld id="{F9224DA4-DCE3-4229-AC88-423561BAB5A3}" type="slidenum">
              <a:rPr lang="ru-RU" smtClean="0"/>
              <a:t>‹#›</a:t>
            </a:fld>
            <a:endParaRPr lang="ru-RU"/>
          </a:p>
        </p:txBody>
      </p:sp>
    </p:spTree>
    <p:extLst>
      <p:ext uri="{BB962C8B-B14F-4D97-AF65-F5344CB8AC3E}">
        <p14:creationId xmlns:p14="http://schemas.microsoft.com/office/powerpoint/2010/main" val="26700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F88BDA-61B9-4398-A5DC-0BE5EFA318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a:extLst>
              <a:ext uri="{FF2B5EF4-FFF2-40B4-BE49-F238E27FC236}">
                <a16:creationId xmlns:a16="http://schemas.microsoft.com/office/drawing/2014/main" id="{442424E5-322A-459C-A885-0CA96577F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id="{F591E2BE-0D4E-4A44-A058-6FBD34F60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F23AD-AC0F-4448-BA7B-94DFA0BFC8ED}" type="datetimeFigureOut">
              <a:rPr lang="ru-RU" smtClean="0"/>
              <a:t>21.03.2019</a:t>
            </a:fld>
            <a:endParaRPr lang="ru-RU" dirty="0"/>
          </a:p>
        </p:txBody>
      </p:sp>
      <p:sp>
        <p:nvSpPr>
          <p:cNvPr id="5" name="Нижний колонтитул 4">
            <a:extLst>
              <a:ext uri="{FF2B5EF4-FFF2-40B4-BE49-F238E27FC236}">
                <a16:creationId xmlns:a16="http://schemas.microsoft.com/office/drawing/2014/main" id="{32B77DC6-7A9F-412E-A393-B59D2093FF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CD960E7-5A54-41AF-98D8-5ACBAB88F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24DA4-DCE3-4229-AC88-423561BAB5A3}" type="slidenum">
              <a:rPr lang="ru-RU" smtClean="0"/>
              <a:t>‹#›</a:t>
            </a:fld>
            <a:endParaRPr lang="ru-RU"/>
          </a:p>
        </p:txBody>
      </p:sp>
      <p:pic>
        <p:nvPicPr>
          <p:cNvPr id="1026" name="Picture 2">
            <a:extLst>
              <a:ext uri="{FF2B5EF4-FFF2-40B4-BE49-F238E27FC236}">
                <a16:creationId xmlns:a16="http://schemas.microsoft.com/office/drawing/2014/main" id="{8611DD9E-8515-46A5-9DD1-57F5DD21B36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026900" y="83047"/>
            <a:ext cx="1117600" cy="842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53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51237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rusexportc@gmail.com"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e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jpg"/><Relationship Id="rId12" Type="http://schemas.openxmlformats.org/officeDocument/2006/relationships/image" Target="../media/image19.jpg"/><Relationship Id="rId17" Type="http://schemas.openxmlformats.org/officeDocument/2006/relationships/image" Target="../media/image24.png"/><Relationship Id="rId2" Type="http://schemas.openxmlformats.org/officeDocument/2006/relationships/image" Target="../media/image9.jpg"/><Relationship Id="rId16" Type="http://schemas.openxmlformats.org/officeDocument/2006/relationships/image" Target="../media/image23.png"/><Relationship Id="rId20"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9FFBB66-A52C-4E7D-B722-757B2B4DA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sp>
        <p:nvSpPr>
          <p:cNvPr id="2" name="Заголовок 1">
            <a:extLst>
              <a:ext uri="{FF2B5EF4-FFF2-40B4-BE49-F238E27FC236}">
                <a16:creationId xmlns:a16="http://schemas.microsoft.com/office/drawing/2014/main" id="{0C9E0102-25A7-4510-8985-493DAFC27795}"/>
              </a:ext>
            </a:extLst>
          </p:cNvPr>
          <p:cNvSpPr>
            <a:spLocks noGrp="1"/>
          </p:cNvSpPr>
          <p:nvPr>
            <p:ph type="ctrTitle"/>
          </p:nvPr>
        </p:nvSpPr>
        <p:spPr>
          <a:xfrm>
            <a:off x="2846832" y="2079172"/>
            <a:ext cx="9144000" cy="2387600"/>
          </a:xfrm>
        </p:spPr>
        <p:txBody>
          <a:bodyPr>
            <a:normAutofit fontScale="90000"/>
          </a:bodyPr>
          <a:lstStyle/>
          <a:p>
            <a:r>
              <a:rPr lang="ru-RU" dirty="0"/>
              <a:t>Комитет ЮУТПП по ВЭД как институт развития внешней торговли региона</a:t>
            </a:r>
          </a:p>
        </p:txBody>
      </p:sp>
    </p:spTree>
    <p:extLst>
      <p:ext uri="{BB962C8B-B14F-4D97-AF65-F5344CB8AC3E}">
        <p14:creationId xmlns:p14="http://schemas.microsoft.com/office/powerpoint/2010/main" val="2583880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9FFBB66-A52C-4E7D-B722-757B2B4DA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pic>
        <p:nvPicPr>
          <p:cNvPr id="4" name="Рисунок 3">
            <a:extLst>
              <a:ext uri="{FF2B5EF4-FFF2-40B4-BE49-F238E27FC236}">
                <a16:creationId xmlns:a16="http://schemas.microsoft.com/office/drawing/2014/main" id="{F7F9D1B4-2848-4619-8F34-9963B2FDD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832" y="495610"/>
            <a:ext cx="8076687" cy="5866779"/>
          </a:xfrm>
          <a:prstGeom prst="rect">
            <a:avLst/>
          </a:prstGeom>
        </p:spPr>
      </p:pic>
    </p:spTree>
    <p:extLst>
      <p:ext uri="{BB962C8B-B14F-4D97-AF65-F5344CB8AC3E}">
        <p14:creationId xmlns:p14="http://schemas.microsoft.com/office/powerpoint/2010/main" val="1417688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9FFBB66-A52C-4E7D-B722-757B2B4DA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pic>
        <p:nvPicPr>
          <p:cNvPr id="6" name="Рисунок 5">
            <a:extLst>
              <a:ext uri="{FF2B5EF4-FFF2-40B4-BE49-F238E27FC236}">
                <a16:creationId xmlns:a16="http://schemas.microsoft.com/office/drawing/2014/main" id="{492C49BB-71E4-4B55-B5EB-74E12AE68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833" y="425547"/>
            <a:ext cx="8568542" cy="6006905"/>
          </a:xfrm>
          <a:prstGeom prst="rect">
            <a:avLst/>
          </a:prstGeom>
        </p:spPr>
      </p:pic>
    </p:spTree>
    <p:extLst>
      <p:ext uri="{BB962C8B-B14F-4D97-AF65-F5344CB8AC3E}">
        <p14:creationId xmlns:p14="http://schemas.microsoft.com/office/powerpoint/2010/main" val="2637382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9FFBB66-A52C-4E7D-B722-757B2B4DA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pic>
        <p:nvPicPr>
          <p:cNvPr id="4" name="Рисунок 3">
            <a:extLst>
              <a:ext uri="{FF2B5EF4-FFF2-40B4-BE49-F238E27FC236}">
                <a16:creationId xmlns:a16="http://schemas.microsoft.com/office/drawing/2014/main" id="{AA6BA040-2F30-450E-B2A9-4851674C3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718" y="296520"/>
            <a:ext cx="8716465" cy="6264959"/>
          </a:xfrm>
          <a:prstGeom prst="rect">
            <a:avLst/>
          </a:prstGeom>
        </p:spPr>
      </p:pic>
    </p:spTree>
    <p:extLst>
      <p:ext uri="{BB962C8B-B14F-4D97-AF65-F5344CB8AC3E}">
        <p14:creationId xmlns:p14="http://schemas.microsoft.com/office/powerpoint/2010/main" val="393886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9FFBB66-A52C-4E7D-B722-757B2B4DA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pic>
        <p:nvPicPr>
          <p:cNvPr id="6" name="Рисунок 5">
            <a:extLst>
              <a:ext uri="{FF2B5EF4-FFF2-40B4-BE49-F238E27FC236}">
                <a16:creationId xmlns:a16="http://schemas.microsoft.com/office/drawing/2014/main" id="{98A9F5AF-7B1E-4FE3-A4E6-15A2E415F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741" y="0"/>
            <a:ext cx="7696100" cy="6858000"/>
          </a:xfrm>
          <a:prstGeom prst="rect">
            <a:avLst/>
          </a:prstGeom>
        </p:spPr>
      </p:pic>
    </p:spTree>
    <p:extLst>
      <p:ext uri="{BB962C8B-B14F-4D97-AF65-F5344CB8AC3E}">
        <p14:creationId xmlns:p14="http://schemas.microsoft.com/office/powerpoint/2010/main" val="58491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309" y="120352"/>
            <a:ext cx="10972800" cy="1143000"/>
          </a:xfrm>
        </p:spPr>
        <p:txBody>
          <a:bodyPr>
            <a:noAutofit/>
          </a:bodyPr>
          <a:lstStyle/>
          <a:p>
            <a:pPr algn="l"/>
            <a:r>
              <a:rPr lang="ru-RU" sz="2400" b="1" dirty="0"/>
              <a:t>Потенциальные точки роста экспорта Челябинской области</a:t>
            </a:r>
          </a:p>
        </p:txBody>
      </p:sp>
      <p:graphicFrame>
        <p:nvGraphicFramePr>
          <p:cNvPr id="3" name="Объект 2"/>
          <p:cNvGraphicFramePr>
            <a:graphicFrameLocks noGrp="1"/>
          </p:cNvGraphicFramePr>
          <p:nvPr>
            <p:ph idx="1"/>
            <p:extLst>
              <p:ext uri="{D42A27DB-BD31-4B8C-83A1-F6EECF244321}">
                <p14:modId xmlns:p14="http://schemas.microsoft.com/office/powerpoint/2010/main" val="2547598311"/>
              </p:ext>
            </p:extLst>
          </p:nvPr>
        </p:nvGraphicFramePr>
        <p:xfrm>
          <a:off x="609600" y="909315"/>
          <a:ext cx="10972800" cy="5760720"/>
        </p:xfrm>
        <a:graphic>
          <a:graphicData uri="http://schemas.openxmlformats.org/drawingml/2006/table">
            <a:tbl>
              <a:tblPr firstRow="1" bandRow="1">
                <a:tableStyleId>{21E4AEA4-8DFA-4A89-87EB-49C32662AFE0}</a:tableStyleId>
              </a:tblPr>
              <a:tblGrid>
                <a:gridCol w="2126027">
                  <a:extLst>
                    <a:ext uri="{9D8B030D-6E8A-4147-A177-3AD203B41FA5}">
                      <a16:colId xmlns:a16="http://schemas.microsoft.com/office/drawing/2014/main" val="3555085413"/>
                    </a:ext>
                  </a:extLst>
                </a:gridCol>
                <a:gridCol w="6048672">
                  <a:extLst>
                    <a:ext uri="{9D8B030D-6E8A-4147-A177-3AD203B41FA5}">
                      <a16:colId xmlns:a16="http://schemas.microsoft.com/office/drawing/2014/main" val="992484285"/>
                    </a:ext>
                  </a:extLst>
                </a:gridCol>
                <a:gridCol w="2798101">
                  <a:extLst>
                    <a:ext uri="{9D8B030D-6E8A-4147-A177-3AD203B41FA5}">
                      <a16:colId xmlns:a16="http://schemas.microsoft.com/office/drawing/2014/main" val="3279406526"/>
                    </a:ext>
                  </a:extLst>
                </a:gridCol>
              </a:tblGrid>
              <a:tr h="335280">
                <a:tc>
                  <a:txBody>
                    <a:bodyPr/>
                    <a:lstStyle/>
                    <a:p>
                      <a:r>
                        <a:rPr lang="ru-RU" sz="1400" dirty="0"/>
                        <a:t>Товарная группа</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Товар</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Направления</a:t>
                      </a:r>
                      <a:r>
                        <a:rPr lang="ru-RU" sz="1400" baseline="0" dirty="0"/>
                        <a:t> экспорта</a:t>
                      </a:r>
                      <a:endParaRPr lang="ru-RU" sz="14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3269063010"/>
                  </a:ext>
                </a:extLst>
              </a:tr>
              <a:tr h="548640">
                <a:tc rowSpan="3">
                  <a:txBody>
                    <a:bodyPr/>
                    <a:lstStyle/>
                    <a:p>
                      <a:pPr algn="l"/>
                      <a:r>
                        <a:rPr lang="ru-RU" sz="1400" dirty="0"/>
                        <a:t>Мясо и продукты из мяса</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Свиные окорока, лопатки и отруба из них,</a:t>
                      </a:r>
                      <a:r>
                        <a:rPr lang="ru-RU" sz="1400" baseline="0" dirty="0"/>
                        <a:t> </a:t>
                      </a:r>
                      <a:r>
                        <a:rPr lang="ru-RU" sz="1400" baseline="0" dirty="0" err="1"/>
                        <a:t>необваленные</a:t>
                      </a:r>
                      <a:r>
                        <a:rPr lang="ru-RU" sz="1400" baseline="0" dirty="0"/>
                        <a:t>, мороженые</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Украина,</a:t>
                      </a:r>
                      <a:r>
                        <a:rPr lang="ru-RU" sz="1400" baseline="0" dirty="0"/>
                        <a:t> Киргизия, Беларусь, Казахстан</a:t>
                      </a:r>
                      <a:endParaRPr lang="ru-RU" sz="14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2369438400"/>
                  </a:ext>
                </a:extLst>
              </a:tr>
              <a:tr h="335280">
                <a:tc vMerge="1">
                  <a:txBody>
                    <a:bodyPr/>
                    <a:lstStyle/>
                    <a:p>
                      <a:endParaRPr lang="ru-RU" sz="1100" dirty="0"/>
                    </a:p>
                  </a:txBody>
                  <a:tcPr/>
                </a:tc>
                <a:tc>
                  <a:txBody>
                    <a:bodyPr/>
                    <a:lstStyle/>
                    <a:p>
                      <a:r>
                        <a:rPr lang="ru-RU" sz="1400" dirty="0"/>
                        <a:t>Пищевые</a:t>
                      </a:r>
                      <a:r>
                        <a:rPr lang="ru-RU" sz="1400" baseline="0" dirty="0"/>
                        <a:t> субпродукты из свиней, замороженные</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Гонконг</a:t>
                      </a:r>
                      <a:r>
                        <a:rPr lang="ru-RU" sz="1400" baseline="0" dirty="0"/>
                        <a:t>, Вьетнам</a:t>
                      </a:r>
                      <a:endParaRPr lang="ru-RU" sz="14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251377093"/>
                  </a:ext>
                </a:extLst>
              </a:tr>
              <a:tr h="335280">
                <a:tc vMerge="1">
                  <a:txBody>
                    <a:bodyPr/>
                    <a:lstStyle/>
                    <a:p>
                      <a:endParaRPr lang="ru-RU" sz="1100" dirty="0"/>
                    </a:p>
                  </a:txBody>
                  <a:tcPr/>
                </a:tc>
                <a:tc>
                  <a:txBody>
                    <a:bodyPr/>
                    <a:lstStyle/>
                    <a:p>
                      <a:r>
                        <a:rPr lang="ru-RU" sz="1400" dirty="0"/>
                        <a:t>Части тушек и субпродукты домашних</a:t>
                      </a:r>
                      <a:r>
                        <a:rPr lang="ru-RU" sz="1400" baseline="0" dirty="0"/>
                        <a:t> кур, мороженые</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Казахстан, Вьетнам,</a:t>
                      </a:r>
                      <a:r>
                        <a:rPr lang="ru-RU" sz="1400" baseline="0" dirty="0"/>
                        <a:t> Украина</a:t>
                      </a:r>
                      <a:endParaRPr lang="ru-RU" sz="14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394722036"/>
                  </a:ext>
                </a:extLst>
              </a:tr>
              <a:tr h="548640">
                <a:tc>
                  <a:txBody>
                    <a:bodyPr/>
                    <a:lstStyle/>
                    <a:p>
                      <a:r>
                        <a:rPr lang="ru-RU" sz="1400" dirty="0"/>
                        <a:t>Продукты растительного происхождения</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Томаты,</a:t>
                      </a:r>
                      <a:r>
                        <a:rPr lang="ru-RU" sz="1400" baseline="0" dirty="0"/>
                        <a:t> огурцы и корнишоны, свежие и охлажденные</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Украина</a:t>
                      </a:r>
                      <a:endParaRPr lang="ru-RU" sz="14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3398214659"/>
                  </a:ext>
                </a:extLst>
              </a:tr>
              <a:tr h="548640">
                <a:tc>
                  <a:txBody>
                    <a:bodyPr/>
                    <a:lstStyle/>
                    <a:p>
                      <a:r>
                        <a:rPr lang="ru-RU" sz="1400" dirty="0"/>
                        <a:t>Пищевые</a:t>
                      </a:r>
                      <a:r>
                        <a:rPr lang="ru-RU" sz="1400" baseline="0" dirty="0"/>
                        <a:t> продукты, напитки, табак</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Колбасы</a:t>
                      </a:r>
                      <a:r>
                        <a:rPr lang="ru-RU" sz="1400" baseline="0" dirty="0"/>
                        <a:t> и аналогичные продукты из мяса, мясных субпродуктов</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Казахстан</a:t>
                      </a:r>
                      <a:endParaRPr lang="ru-RU" sz="14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675029087"/>
                  </a:ext>
                </a:extLst>
              </a:tr>
              <a:tr h="335280">
                <a:tc rowSpan="3">
                  <a:txBody>
                    <a:bodyPr/>
                    <a:lstStyle/>
                    <a:p>
                      <a:r>
                        <a:rPr lang="ru-RU" sz="1400" dirty="0"/>
                        <a:t>Изделия</a:t>
                      </a:r>
                      <a:r>
                        <a:rPr lang="ru-RU" sz="1400" baseline="0" dirty="0"/>
                        <a:t> из камня, керамики и стекла</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Вермикулит расслоенный, глины вспученные, шлак вспененный</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Литва</a:t>
                      </a:r>
                      <a:endParaRPr lang="ru-RU" sz="14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4132313668"/>
                  </a:ext>
                </a:extLst>
              </a:tr>
              <a:tr h="335280">
                <a:tc vMerge="1">
                  <a:txBody>
                    <a:bodyPr/>
                    <a:lstStyle/>
                    <a:p>
                      <a:endParaRPr lang="ru-RU" sz="1100" dirty="0"/>
                    </a:p>
                  </a:txBody>
                  <a:tcPr anchor="ctr"/>
                </a:tc>
                <a:tc>
                  <a:txBody>
                    <a:bodyPr/>
                    <a:lstStyle/>
                    <a:p>
                      <a:r>
                        <a:rPr lang="ru-RU" sz="1400" dirty="0"/>
                        <a:t>Прочие</a:t>
                      </a:r>
                      <a:r>
                        <a:rPr lang="ru-RU" sz="1400" baseline="0" dirty="0"/>
                        <a:t> смеси и изделия из тепло-, </a:t>
                      </a:r>
                      <a:r>
                        <a:rPr lang="ru-RU" sz="1400" baseline="0" dirty="0" err="1"/>
                        <a:t>звуко</a:t>
                      </a:r>
                      <a:r>
                        <a:rPr lang="ru-RU" sz="1400" baseline="0" dirty="0"/>
                        <a:t>- изоляционных минеральных материалов</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Казахстан, Беларусь</a:t>
                      </a:r>
                      <a:endParaRPr lang="ru-RU" sz="14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948193688"/>
                  </a:ext>
                </a:extLst>
              </a:tr>
              <a:tr h="335280">
                <a:tc vMerge="1">
                  <a:txBody>
                    <a:bodyPr/>
                    <a:lstStyle/>
                    <a:p>
                      <a:endParaRPr lang="ru-RU" sz="1100" dirty="0"/>
                    </a:p>
                  </a:txBody>
                  <a:tcPr anchor="ctr"/>
                </a:tc>
                <a:tc>
                  <a:txBody>
                    <a:bodyPr/>
                    <a:lstStyle/>
                    <a:p>
                      <a:r>
                        <a:rPr lang="ru-RU" sz="1400" dirty="0"/>
                        <a:t>Кирпичи и блоки огнеупорные, сод. </a:t>
                      </a:r>
                      <a:r>
                        <a:rPr lang="en-US" sz="1400" dirty="0"/>
                        <a:t>&gt;</a:t>
                      </a:r>
                      <a:r>
                        <a:rPr lang="ru-RU" sz="1400" dirty="0"/>
                        <a:t> 50% элементов </a:t>
                      </a:r>
                      <a:r>
                        <a:rPr lang="en-US" sz="1400" dirty="0"/>
                        <a:t>mg,</a:t>
                      </a:r>
                      <a:r>
                        <a:rPr lang="en-US" sz="1400" baseline="0" dirty="0"/>
                        <a:t> ca </a:t>
                      </a:r>
                      <a:r>
                        <a:rPr lang="ru-RU" sz="1400" baseline="0" dirty="0"/>
                        <a:t>или </a:t>
                      </a:r>
                      <a:r>
                        <a:rPr lang="en-US" sz="1400" baseline="0" dirty="0" err="1"/>
                        <a:t>cr</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Казахстан</a:t>
                      </a:r>
                      <a:endParaRPr lang="ru-RU" sz="14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837922138"/>
                  </a:ext>
                </a:extLst>
              </a:tr>
              <a:tr h="335280">
                <a:tc rowSpan="5">
                  <a:txBody>
                    <a:bodyPr/>
                    <a:lstStyle/>
                    <a:p>
                      <a:r>
                        <a:rPr lang="ru-RU" sz="1400" dirty="0"/>
                        <a:t>Металлы</a:t>
                      </a:r>
                      <a:r>
                        <a:rPr lang="ru-RU" sz="1400" baseline="0" dirty="0"/>
                        <a:t> и изделия из них</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Катоды и секции катодов из меди рафинированной, необработанной</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Нидерланды</a:t>
                      </a:r>
                      <a:endParaRPr lang="ru-RU" sz="14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1550452006"/>
                  </a:ext>
                </a:extLst>
              </a:tr>
              <a:tr h="335280">
                <a:tc vMerge="1">
                  <a:txBody>
                    <a:bodyPr/>
                    <a:lstStyle/>
                    <a:p>
                      <a:endParaRPr lang="ru-RU" sz="1100" dirty="0"/>
                    </a:p>
                  </a:txBody>
                  <a:tcPr anchor="ctr"/>
                </a:tc>
                <a:tc>
                  <a:txBody>
                    <a:bodyPr/>
                    <a:lstStyle/>
                    <a:p>
                      <a:r>
                        <a:rPr lang="ru-RU" sz="1400" dirty="0"/>
                        <a:t>Сплавы</a:t>
                      </a:r>
                      <a:r>
                        <a:rPr lang="ru-RU" sz="1400" baseline="0" dirty="0"/>
                        <a:t> на основе меди и цинка необработанные</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Литва</a:t>
                      </a:r>
                      <a:endParaRPr lang="ru-RU" sz="14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2361308171"/>
                  </a:ext>
                </a:extLst>
              </a:tr>
              <a:tr h="335280">
                <a:tc vMerge="1">
                  <a:txBody>
                    <a:bodyPr/>
                    <a:lstStyle/>
                    <a:p>
                      <a:endParaRPr lang="ru-RU" sz="1100" dirty="0"/>
                    </a:p>
                  </a:txBody>
                  <a:tcPr anchor="ctr"/>
                </a:tc>
                <a:tc>
                  <a:txBody>
                    <a:bodyPr/>
                    <a:lstStyle/>
                    <a:p>
                      <a:r>
                        <a:rPr lang="ru-RU" sz="1400" dirty="0"/>
                        <a:t>Штейн</a:t>
                      </a:r>
                      <a:r>
                        <a:rPr lang="ru-RU" sz="1400" baseline="0" dirty="0"/>
                        <a:t> медный; медь цементационная (медь осажденная)</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Швейцария</a:t>
                      </a:r>
                      <a:endParaRPr lang="ru-RU" sz="14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803695762"/>
                  </a:ext>
                </a:extLst>
              </a:tr>
              <a:tr h="335280">
                <a:tc vMerge="1">
                  <a:txBody>
                    <a:bodyPr/>
                    <a:lstStyle/>
                    <a:p>
                      <a:endParaRPr lang="ru-RU" sz="1100" dirty="0"/>
                    </a:p>
                  </a:txBody>
                  <a:tcPr anchor="ctr"/>
                </a:tc>
                <a:tc>
                  <a:txBody>
                    <a:bodyPr/>
                    <a:lstStyle/>
                    <a:p>
                      <a:r>
                        <a:rPr lang="ru-RU" sz="1400" dirty="0"/>
                        <a:t>Проволока</a:t>
                      </a:r>
                      <a:r>
                        <a:rPr lang="ru-RU" sz="1400" baseline="0" dirty="0"/>
                        <a:t> из рафинированной меди с макс. размером поперечного сечения </a:t>
                      </a:r>
                      <a:r>
                        <a:rPr lang="en-US" sz="1400" baseline="0" dirty="0"/>
                        <a:t>&gt;</a:t>
                      </a:r>
                      <a:r>
                        <a:rPr lang="ru-RU" sz="1400" baseline="0" dirty="0"/>
                        <a:t> 6 мм</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Кувейт, Нидерланды</a:t>
                      </a:r>
                      <a:endParaRPr lang="ru-RU" sz="14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2073601126"/>
                  </a:ext>
                </a:extLst>
              </a:tr>
              <a:tr h="335280">
                <a:tc vMerge="1">
                  <a:txBody>
                    <a:bodyPr/>
                    <a:lstStyle/>
                    <a:p>
                      <a:endParaRPr lang="ru-RU" sz="1100" dirty="0"/>
                    </a:p>
                  </a:txBody>
                  <a:tcPr anchor="ctr"/>
                </a:tc>
                <a:tc>
                  <a:txBody>
                    <a:bodyPr/>
                    <a:lstStyle/>
                    <a:p>
                      <a:r>
                        <a:rPr lang="ru-RU" sz="1400" dirty="0"/>
                        <a:t>Прочая проволока из</a:t>
                      </a:r>
                      <a:r>
                        <a:rPr lang="ru-RU" sz="1400" baseline="0" dirty="0"/>
                        <a:t> рафинированной меди</a:t>
                      </a:r>
                      <a:endParaRPr lang="ru-RU" sz="1400" dirty="0">
                        <a:latin typeface="Arial" panose="020B0604020202020204" pitchFamily="34" charset="0"/>
                        <a:cs typeface="Arial" panose="020B0604020202020204" pitchFamily="34" charset="0"/>
                      </a:endParaRPr>
                    </a:p>
                  </a:txBody>
                  <a:tcPr marL="121920" marR="121920" marT="60960" marB="60960" anchor="ctr"/>
                </a:tc>
                <a:tc>
                  <a:txBody>
                    <a:bodyPr/>
                    <a:lstStyle/>
                    <a:p>
                      <a:r>
                        <a:rPr lang="ru-RU" sz="1400" dirty="0"/>
                        <a:t>Казахстан, Беларусь</a:t>
                      </a:r>
                      <a:endParaRPr lang="ru-RU" sz="14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2108564218"/>
                  </a:ext>
                </a:extLst>
              </a:tr>
            </a:tbl>
          </a:graphicData>
        </a:graphic>
      </p:graphicFrame>
      <p:sp>
        <p:nvSpPr>
          <p:cNvPr id="2" name="Номер слайда 1"/>
          <p:cNvSpPr>
            <a:spLocks noGrp="1"/>
          </p:cNvSpPr>
          <p:nvPr>
            <p:ph type="sldNum" sz="quarter" idx="12"/>
          </p:nvPr>
        </p:nvSpPr>
        <p:spPr>
          <a:xfrm>
            <a:off x="6553200" y="4767263"/>
            <a:ext cx="2133600" cy="273844"/>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8BCD32-0487-4AAF-BCD4-E5489B717365}" type="slidenum">
              <a:rPr lang="ru-RU" smtClean="0"/>
              <a:pPr/>
              <a:t>14</a:t>
            </a:fld>
            <a:endParaRPr lang="ru-RU"/>
          </a:p>
        </p:txBody>
      </p:sp>
    </p:spTree>
    <p:extLst>
      <p:ext uri="{BB962C8B-B14F-4D97-AF65-F5344CB8AC3E}">
        <p14:creationId xmlns:p14="http://schemas.microsoft.com/office/powerpoint/2010/main" val="87037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600" y="68627"/>
            <a:ext cx="10972800" cy="1143000"/>
          </a:xfrm>
        </p:spPr>
        <p:txBody>
          <a:bodyPr>
            <a:noAutofit/>
          </a:bodyPr>
          <a:lstStyle/>
          <a:p>
            <a:pPr algn="l"/>
            <a:r>
              <a:rPr lang="ru-RU" sz="2400" b="1" dirty="0"/>
              <a:t>Базовый сценарий развития ВЭД Челябинской области</a:t>
            </a:r>
          </a:p>
        </p:txBody>
      </p:sp>
      <p:graphicFrame>
        <p:nvGraphicFramePr>
          <p:cNvPr id="6" name="Объект 5"/>
          <p:cNvGraphicFramePr>
            <a:graphicFrameLocks noGrp="1"/>
          </p:cNvGraphicFramePr>
          <p:nvPr>
            <p:ph sz="half" idx="2"/>
            <p:extLst>
              <p:ext uri="{D42A27DB-BD31-4B8C-83A1-F6EECF244321}">
                <p14:modId xmlns:p14="http://schemas.microsoft.com/office/powerpoint/2010/main" val="3023999475"/>
              </p:ext>
            </p:extLst>
          </p:nvPr>
        </p:nvGraphicFramePr>
        <p:xfrm>
          <a:off x="6197600" y="1600200"/>
          <a:ext cx="5384800" cy="452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Заголовок 3"/>
          <p:cNvSpPr txBox="1">
            <a:spLocks/>
          </p:cNvSpPr>
          <p:nvPr/>
        </p:nvSpPr>
        <p:spPr>
          <a:xfrm>
            <a:off x="609600" y="1037861"/>
            <a:ext cx="5384800"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133" b="1" dirty="0">
                <a:latin typeface="Arial" panose="020B0604020202020204" pitchFamily="34" charset="0"/>
                <a:cs typeface="Arial" panose="020B0604020202020204" pitchFamily="34" charset="0"/>
              </a:rPr>
              <a:t>Динамика экспорта, млн. долл.</a:t>
            </a:r>
          </a:p>
        </p:txBody>
      </p:sp>
      <p:graphicFrame>
        <p:nvGraphicFramePr>
          <p:cNvPr id="11" name="Объект 10"/>
          <p:cNvGraphicFramePr>
            <a:graphicFrameLocks noGrp="1"/>
          </p:cNvGraphicFramePr>
          <p:nvPr>
            <p:ph sz="half" idx="1"/>
            <p:extLst>
              <p:ext uri="{D42A27DB-BD31-4B8C-83A1-F6EECF244321}">
                <p14:modId xmlns:p14="http://schemas.microsoft.com/office/powerpoint/2010/main" val="1560249022"/>
              </p:ext>
            </p:extLst>
          </p:nvPr>
        </p:nvGraphicFramePr>
        <p:xfrm>
          <a:off x="609600" y="1600201"/>
          <a:ext cx="5384800" cy="4525433"/>
        </p:xfrm>
        <a:graphic>
          <a:graphicData uri="http://schemas.openxmlformats.org/drawingml/2006/chart">
            <c:chart xmlns:c="http://schemas.openxmlformats.org/drawingml/2006/chart" xmlns:r="http://schemas.openxmlformats.org/officeDocument/2006/relationships" r:id="rId7"/>
          </a:graphicData>
        </a:graphic>
      </p:graphicFrame>
      <p:sp>
        <p:nvSpPr>
          <p:cNvPr id="2" name="Номер слайда 1"/>
          <p:cNvSpPr>
            <a:spLocks noGrp="1"/>
          </p:cNvSpPr>
          <p:nvPr>
            <p:ph type="sldNum" sz="quarter" idx="12"/>
          </p:nvPr>
        </p:nvSpPr>
        <p:spPr/>
        <p:txBody>
          <a:bodyPr/>
          <a:lstStyle/>
          <a:p>
            <a:fld id="{5F8BCD32-0487-4AAF-BCD4-E5489B717365}" type="slidenum">
              <a:rPr lang="ru-RU" smtClean="0"/>
              <a:pPr/>
              <a:t>15</a:t>
            </a:fld>
            <a:endParaRPr lang="ru-RU"/>
          </a:p>
        </p:txBody>
      </p:sp>
    </p:spTree>
    <p:extLst>
      <p:ext uri="{BB962C8B-B14F-4D97-AF65-F5344CB8AC3E}">
        <p14:creationId xmlns:p14="http://schemas.microsoft.com/office/powerpoint/2010/main" val="2926749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sz="half" idx="2"/>
            <p:extLst>
              <p:ext uri="{D42A27DB-BD31-4B8C-83A1-F6EECF244321}">
                <p14:modId xmlns:p14="http://schemas.microsoft.com/office/powerpoint/2010/main" val="3392525279"/>
              </p:ext>
            </p:extLst>
          </p:nvPr>
        </p:nvGraphicFramePr>
        <p:xfrm>
          <a:off x="6197600" y="1600200"/>
          <a:ext cx="5384800" cy="452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Объект 4"/>
          <p:cNvGraphicFramePr>
            <a:graphicFrameLocks noGrp="1"/>
          </p:cNvGraphicFramePr>
          <p:nvPr>
            <p:ph sz="half" idx="1"/>
            <p:extLst>
              <p:ext uri="{D42A27DB-BD31-4B8C-83A1-F6EECF244321}">
                <p14:modId xmlns:p14="http://schemas.microsoft.com/office/powerpoint/2010/main" val="239556635"/>
              </p:ext>
            </p:extLst>
          </p:nvPr>
        </p:nvGraphicFramePr>
        <p:xfrm>
          <a:off x="609600" y="1600201"/>
          <a:ext cx="5384800" cy="4525433"/>
        </p:xfrm>
        <a:graphic>
          <a:graphicData uri="http://schemas.openxmlformats.org/drawingml/2006/chart">
            <c:chart xmlns:c="http://schemas.openxmlformats.org/drawingml/2006/chart" xmlns:r="http://schemas.openxmlformats.org/officeDocument/2006/relationships" r:id="rId7"/>
          </a:graphicData>
        </a:graphic>
      </p:graphicFrame>
      <p:sp>
        <p:nvSpPr>
          <p:cNvPr id="7" name="Заголовок 3"/>
          <p:cNvSpPr txBox="1">
            <a:spLocks/>
          </p:cNvSpPr>
          <p:nvPr/>
        </p:nvSpPr>
        <p:spPr>
          <a:xfrm>
            <a:off x="609600" y="1028733"/>
            <a:ext cx="5384800"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133" b="1" dirty="0">
                <a:latin typeface="Arial" panose="020B0604020202020204" pitchFamily="34" charset="0"/>
                <a:cs typeface="Arial" panose="020B0604020202020204" pitchFamily="34" charset="0"/>
              </a:rPr>
              <a:t>Динамика экспорта, млн. долл.</a:t>
            </a:r>
          </a:p>
        </p:txBody>
      </p:sp>
      <p:sp>
        <p:nvSpPr>
          <p:cNvPr id="8" name="Заголовок 3"/>
          <p:cNvSpPr>
            <a:spLocks noGrp="1"/>
          </p:cNvSpPr>
          <p:nvPr>
            <p:ph type="title"/>
          </p:nvPr>
        </p:nvSpPr>
        <p:spPr>
          <a:xfrm>
            <a:off x="600125" y="171467"/>
            <a:ext cx="10972800" cy="1143000"/>
          </a:xfrm>
        </p:spPr>
        <p:txBody>
          <a:bodyPr>
            <a:noAutofit/>
          </a:bodyPr>
          <a:lstStyle/>
          <a:p>
            <a:pPr algn="l"/>
            <a:r>
              <a:rPr lang="ru-RU" sz="2400" b="1" dirty="0"/>
              <a:t>Целевой сценарий развития ВЭД</a:t>
            </a:r>
          </a:p>
        </p:txBody>
      </p:sp>
      <p:sp>
        <p:nvSpPr>
          <p:cNvPr id="2" name="Номер слайда 1"/>
          <p:cNvSpPr>
            <a:spLocks noGrp="1"/>
          </p:cNvSpPr>
          <p:nvPr>
            <p:ph type="sldNum" sz="quarter" idx="12"/>
          </p:nvPr>
        </p:nvSpPr>
        <p:spPr/>
        <p:txBody>
          <a:bodyPr/>
          <a:lstStyle/>
          <a:p>
            <a:fld id="{5F8BCD32-0487-4AAF-BCD4-E5489B717365}" type="slidenum">
              <a:rPr lang="ru-RU" smtClean="0"/>
              <a:pPr/>
              <a:t>16</a:t>
            </a:fld>
            <a:endParaRPr lang="ru-RU"/>
          </a:p>
        </p:txBody>
      </p:sp>
    </p:spTree>
    <p:extLst>
      <p:ext uri="{BB962C8B-B14F-4D97-AF65-F5344CB8AC3E}">
        <p14:creationId xmlns:p14="http://schemas.microsoft.com/office/powerpoint/2010/main" val="1106600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9FFBB66-A52C-4E7D-B722-757B2B4DA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sp>
        <p:nvSpPr>
          <p:cNvPr id="2" name="Заголовок 1">
            <a:extLst>
              <a:ext uri="{FF2B5EF4-FFF2-40B4-BE49-F238E27FC236}">
                <a16:creationId xmlns:a16="http://schemas.microsoft.com/office/drawing/2014/main" id="{0C9E0102-25A7-4510-8985-493DAFC27795}"/>
              </a:ext>
            </a:extLst>
          </p:cNvPr>
          <p:cNvSpPr>
            <a:spLocks noGrp="1"/>
          </p:cNvSpPr>
          <p:nvPr>
            <p:ph type="ctrTitle"/>
          </p:nvPr>
        </p:nvSpPr>
        <p:spPr>
          <a:xfrm>
            <a:off x="3057613" y="42595"/>
            <a:ext cx="9518904" cy="2387600"/>
          </a:xfrm>
        </p:spPr>
        <p:txBody>
          <a:bodyPr>
            <a:noAutofit/>
          </a:bodyPr>
          <a:lstStyle/>
          <a:p>
            <a:pPr algn="l"/>
            <a:r>
              <a:rPr lang="ru-RU" sz="3200" b="1" dirty="0"/>
              <a:t>Комитет по ВЭД ЮУТПП</a:t>
            </a:r>
            <a:br>
              <a:rPr lang="ru-RU" sz="3200" dirty="0"/>
            </a:br>
            <a:br>
              <a:rPr lang="ru-RU" sz="3200" dirty="0"/>
            </a:br>
            <a:r>
              <a:rPr lang="ru-RU" sz="3200" dirty="0"/>
              <a:t>Содействие развитию внешнеэкономических связей Челябинской области. </a:t>
            </a:r>
          </a:p>
        </p:txBody>
      </p:sp>
      <p:sp>
        <p:nvSpPr>
          <p:cNvPr id="3" name="Подзаголовок 2">
            <a:extLst>
              <a:ext uri="{FF2B5EF4-FFF2-40B4-BE49-F238E27FC236}">
                <a16:creationId xmlns:a16="http://schemas.microsoft.com/office/drawing/2014/main" id="{F3601C76-6797-4CB7-9CF6-27C6D706979C}"/>
              </a:ext>
            </a:extLst>
          </p:cNvPr>
          <p:cNvSpPr>
            <a:spLocks noGrp="1"/>
          </p:cNvSpPr>
          <p:nvPr>
            <p:ph type="subTitle" idx="1"/>
          </p:nvPr>
        </p:nvSpPr>
        <p:spPr>
          <a:xfrm>
            <a:off x="3057613" y="2546252"/>
            <a:ext cx="8946935" cy="4269153"/>
          </a:xfrm>
        </p:spPr>
        <p:txBody>
          <a:bodyPr>
            <a:normAutofit fontScale="85000" lnSpcReduction="20000"/>
          </a:bodyPr>
          <a:lstStyle/>
          <a:p>
            <a:pPr algn="l"/>
            <a:r>
              <a:rPr lang="ru-RU" b="1" dirty="0"/>
              <a:t>Задачи: </a:t>
            </a:r>
          </a:p>
          <a:p>
            <a:pPr algn="l"/>
            <a:r>
              <a:rPr lang="ru-RU" dirty="0"/>
              <a:t>1)Вывести продукцию МСП региона на международные рынки;</a:t>
            </a:r>
          </a:p>
          <a:p>
            <a:pPr algn="l"/>
            <a:endParaRPr lang="ru-RU" dirty="0"/>
          </a:p>
          <a:p>
            <a:pPr algn="l"/>
            <a:r>
              <a:rPr lang="ru-RU" dirty="0"/>
              <a:t>2) Оказать содействие предпринимателям в решении актуальных вопросов, связанных с экспортом продукции;</a:t>
            </a:r>
          </a:p>
          <a:p>
            <a:pPr algn="l"/>
            <a:br>
              <a:rPr lang="ru-RU" dirty="0"/>
            </a:br>
            <a:r>
              <a:rPr lang="ru-RU" dirty="0"/>
              <a:t>3) Построение конструктивного диалога бизнеса и власти;</a:t>
            </a:r>
          </a:p>
          <a:p>
            <a:pPr algn="l"/>
            <a:endParaRPr lang="ru-RU" dirty="0"/>
          </a:p>
          <a:p>
            <a:pPr algn="l"/>
            <a:r>
              <a:rPr lang="ru-RU" dirty="0"/>
              <a:t>4) Проведение консультационных и образовательных мероприятий для представителей МСП;</a:t>
            </a:r>
          </a:p>
          <a:p>
            <a:pPr algn="l"/>
            <a:endParaRPr lang="ru-RU" dirty="0"/>
          </a:p>
          <a:p>
            <a:pPr algn="l"/>
            <a:r>
              <a:rPr lang="ru-RU" dirty="0"/>
              <a:t>5) </a:t>
            </a:r>
            <a:r>
              <a:rPr lang="en-US" dirty="0"/>
              <a:t>C</a:t>
            </a:r>
            <a:r>
              <a:rPr lang="ru-RU" dirty="0" err="1"/>
              <a:t>овершенствование</a:t>
            </a:r>
            <a:r>
              <a:rPr lang="ru-RU" dirty="0"/>
              <a:t> действующей и формируемой нормативно-правовой базы в области ВЭД путем продвижения инициатив предпринимателей, выработанных на круглых столах.</a:t>
            </a:r>
          </a:p>
        </p:txBody>
      </p:sp>
    </p:spTree>
    <p:extLst>
      <p:ext uri="{BB962C8B-B14F-4D97-AF65-F5344CB8AC3E}">
        <p14:creationId xmlns:p14="http://schemas.microsoft.com/office/powerpoint/2010/main" val="892322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9FFBB66-A52C-4E7D-B722-757B2B4DA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sp>
        <p:nvSpPr>
          <p:cNvPr id="2" name="Заголовок 1">
            <a:extLst>
              <a:ext uri="{FF2B5EF4-FFF2-40B4-BE49-F238E27FC236}">
                <a16:creationId xmlns:a16="http://schemas.microsoft.com/office/drawing/2014/main" id="{0C9E0102-25A7-4510-8985-493DAFC27795}"/>
              </a:ext>
            </a:extLst>
          </p:cNvPr>
          <p:cNvSpPr>
            <a:spLocks noGrp="1"/>
          </p:cNvSpPr>
          <p:nvPr>
            <p:ph type="ctrTitle"/>
          </p:nvPr>
        </p:nvSpPr>
        <p:spPr>
          <a:xfrm>
            <a:off x="2846832" y="3429000"/>
            <a:ext cx="9448331" cy="3924886"/>
          </a:xfrm>
        </p:spPr>
        <p:txBody>
          <a:bodyPr>
            <a:noAutofit/>
          </a:bodyPr>
          <a:lstStyle/>
          <a:p>
            <a:pPr algn="l"/>
            <a:r>
              <a:rPr lang="ru-RU" sz="2800" b="1" dirty="0"/>
              <a:t>Состав комитета:</a:t>
            </a:r>
            <a:br>
              <a:rPr lang="ru-RU" sz="1600" b="1" dirty="0"/>
            </a:br>
            <a:br>
              <a:rPr lang="ru-RU" sz="1600" dirty="0"/>
            </a:br>
            <a:r>
              <a:rPr lang="ru-RU" sz="1600" dirty="0"/>
              <a:t>1. </a:t>
            </a:r>
            <a:r>
              <a:rPr lang="ru-RU" sz="1600" b="1" dirty="0"/>
              <a:t>Осипова Наталья Валентиновна</a:t>
            </a:r>
            <a:r>
              <a:rPr lang="ru-RU" sz="1600" dirty="0"/>
              <a:t>, Директор Центра ВЭД ЮУТПП,</a:t>
            </a:r>
            <a:br>
              <a:rPr lang="ru-RU" sz="1600" dirty="0"/>
            </a:br>
            <a:br>
              <a:rPr lang="ru-RU" sz="1600" dirty="0"/>
            </a:br>
            <a:r>
              <a:rPr lang="ru-RU" sz="1600" dirty="0"/>
              <a:t>2. </a:t>
            </a:r>
            <a:r>
              <a:rPr lang="ru-RU" sz="1600" b="1" dirty="0"/>
              <a:t>Скурлатова Татьяна Ильинична</a:t>
            </a:r>
            <a:r>
              <a:rPr lang="ru-RU" sz="1600" dirty="0"/>
              <a:t>, Директор Казначейства ПАО «</a:t>
            </a:r>
            <a:r>
              <a:rPr lang="ru-RU" sz="1600" dirty="0" err="1"/>
              <a:t>Челиндбанк</a:t>
            </a:r>
            <a:r>
              <a:rPr lang="ru-RU" sz="1600" dirty="0"/>
              <a:t>»,</a:t>
            </a:r>
            <a:br>
              <a:rPr lang="ru-RU" sz="1600" dirty="0"/>
            </a:br>
            <a:br>
              <a:rPr lang="ru-RU" sz="1600" dirty="0"/>
            </a:br>
            <a:r>
              <a:rPr lang="ru-RU" sz="1600" dirty="0"/>
              <a:t>3. </a:t>
            </a:r>
            <a:r>
              <a:rPr lang="ru-RU" sz="1600" b="1" dirty="0"/>
              <a:t>Дегтярева Елена Сергеевна</a:t>
            </a:r>
            <a:r>
              <a:rPr lang="ru-RU" sz="1600" dirty="0"/>
              <a:t>, Начальник отдела оформления сертификатов происхождения,</a:t>
            </a:r>
            <a:br>
              <a:rPr lang="ru-RU" sz="1600" dirty="0"/>
            </a:br>
            <a:br>
              <a:rPr lang="ru-RU" sz="1600" dirty="0"/>
            </a:br>
            <a:r>
              <a:rPr lang="ru-RU" sz="1600" dirty="0"/>
              <a:t>4. </a:t>
            </a:r>
            <a:r>
              <a:rPr lang="ru-RU" sz="1600" b="1" dirty="0"/>
              <a:t>Махнева Алла Павловна</a:t>
            </a:r>
            <a:r>
              <a:rPr lang="ru-RU" sz="1600" dirty="0"/>
              <a:t>, Заместитель начальника отдела внутреннего ветеринарного надзора,</a:t>
            </a:r>
            <a:br>
              <a:rPr lang="ru-RU" sz="1600" dirty="0"/>
            </a:br>
            <a:br>
              <a:rPr lang="ru-RU" sz="1600" dirty="0"/>
            </a:br>
            <a:r>
              <a:rPr lang="ru-RU" sz="1600" dirty="0"/>
              <a:t>5. </a:t>
            </a:r>
            <a:r>
              <a:rPr lang="ru-RU" sz="1600" b="1" dirty="0"/>
              <a:t>Масленников Павел Павлович</a:t>
            </a:r>
            <a:r>
              <a:rPr lang="ru-RU" sz="1600" dirty="0"/>
              <a:t>, Директор по маркетингу ООО «ТРАСКО»,</a:t>
            </a:r>
            <a:br>
              <a:rPr lang="ru-RU" sz="1600" dirty="0"/>
            </a:br>
            <a:br>
              <a:rPr lang="ru-RU" sz="1600" dirty="0"/>
            </a:br>
            <a:r>
              <a:rPr lang="ru-RU" sz="1600" dirty="0"/>
              <a:t>6. </a:t>
            </a:r>
            <a:r>
              <a:rPr lang="ru-RU" sz="1600" b="1" dirty="0" err="1"/>
              <a:t>Клышкань</a:t>
            </a:r>
            <a:r>
              <a:rPr lang="ru-RU" sz="1600" b="1" dirty="0"/>
              <a:t> Александр Григорьевич</a:t>
            </a:r>
            <a:r>
              <a:rPr lang="ru-RU" sz="1600" dirty="0"/>
              <a:t>, Директор департамента консалтинга Группы компаний «</a:t>
            </a:r>
            <a:r>
              <a:rPr lang="ru-RU" sz="1600" dirty="0" err="1"/>
              <a:t>Авуар</a:t>
            </a:r>
            <a:r>
              <a:rPr lang="ru-RU" sz="1600" dirty="0"/>
              <a:t>»,</a:t>
            </a:r>
            <a:br>
              <a:rPr lang="ru-RU" sz="1600" dirty="0"/>
            </a:br>
            <a:br>
              <a:rPr lang="ru-RU" sz="1600" dirty="0"/>
            </a:br>
            <a:r>
              <a:rPr lang="ru-RU" sz="1600" dirty="0"/>
              <a:t>7. </a:t>
            </a:r>
            <a:r>
              <a:rPr lang="ru-RU" sz="1600" b="1" dirty="0"/>
              <a:t>Васев Станислав Владимирович</a:t>
            </a:r>
            <a:r>
              <a:rPr lang="ru-RU" sz="1600" dirty="0"/>
              <a:t>, Заместитель начальника </a:t>
            </a:r>
            <a:r>
              <a:rPr lang="ru-RU" sz="1600" dirty="0" err="1"/>
              <a:t>таможнипо</a:t>
            </a:r>
            <a:r>
              <a:rPr lang="ru-RU" sz="1600" dirty="0"/>
              <a:t> экономической деятельности подполковник таможенной службы,</a:t>
            </a:r>
            <a:br>
              <a:rPr lang="ru-RU" sz="1600" dirty="0"/>
            </a:br>
            <a:br>
              <a:rPr lang="ru-RU" sz="1600" dirty="0"/>
            </a:br>
            <a:r>
              <a:rPr lang="ru-RU" sz="1600" dirty="0"/>
              <a:t>8. </a:t>
            </a:r>
            <a:r>
              <a:rPr lang="ru-RU" sz="1600" b="1" dirty="0" err="1"/>
              <a:t>Ахтямов</a:t>
            </a:r>
            <a:r>
              <a:rPr lang="ru-RU" sz="1600" b="1" dirty="0"/>
              <a:t> </a:t>
            </a:r>
            <a:r>
              <a:rPr lang="ru-RU" sz="1600" b="1" dirty="0" err="1"/>
              <a:t>Мавлит</a:t>
            </a:r>
            <a:r>
              <a:rPr lang="ru-RU" sz="1600" b="1" dirty="0"/>
              <a:t> </a:t>
            </a:r>
            <a:r>
              <a:rPr lang="ru-RU" sz="1600" b="1" dirty="0" err="1"/>
              <a:t>Калимович</a:t>
            </a:r>
            <a:r>
              <a:rPr lang="ru-RU" sz="1600" dirty="0"/>
              <a:t>, Генеральный директор ООО ИФК «Титан»,</a:t>
            </a:r>
            <a:br>
              <a:rPr lang="ru-RU" sz="1600" dirty="0"/>
            </a:br>
            <a:br>
              <a:rPr lang="ru-RU" sz="1600" dirty="0"/>
            </a:br>
            <a:r>
              <a:rPr lang="ru-RU" sz="1600" dirty="0"/>
              <a:t>9. </a:t>
            </a:r>
            <a:r>
              <a:rPr lang="ru-RU" sz="1600" b="1" dirty="0"/>
              <a:t>Камалова Наталья Юрьевна</a:t>
            </a:r>
            <a:r>
              <a:rPr lang="ru-RU" sz="1600" dirty="0"/>
              <a:t>, Исполнительный директор ООО «Аудит-</a:t>
            </a:r>
            <a:r>
              <a:rPr lang="ru-RU" sz="1600" dirty="0" err="1"/>
              <a:t>Консалт</a:t>
            </a:r>
            <a:r>
              <a:rPr lang="ru-RU" sz="1600" dirty="0"/>
              <a:t>»,</a:t>
            </a:r>
            <a:br>
              <a:rPr lang="ru-RU" sz="1600" dirty="0"/>
            </a:br>
            <a:br>
              <a:rPr lang="ru-RU" sz="1600" dirty="0"/>
            </a:br>
            <a:r>
              <a:rPr lang="ru-RU" sz="1600" dirty="0"/>
              <a:t>10. </a:t>
            </a:r>
            <a:r>
              <a:rPr lang="ru-RU" sz="1600" b="1" dirty="0" err="1"/>
              <a:t>Маршава</a:t>
            </a:r>
            <a:r>
              <a:rPr lang="ru-RU" sz="1600" b="1" dirty="0"/>
              <a:t> Леонтий </a:t>
            </a:r>
            <a:r>
              <a:rPr lang="ru-RU" sz="1600" b="1" dirty="0" err="1"/>
              <a:t>Амиранович</a:t>
            </a:r>
            <a:r>
              <a:rPr lang="ru-RU" sz="1600" dirty="0"/>
              <a:t>, Заместитель исполнительного директора Челябинского регионального отделения Общероссийской общественной организации «Ассоциация юристов России»,</a:t>
            </a:r>
            <a:br>
              <a:rPr lang="ru-RU" sz="1600" dirty="0"/>
            </a:br>
            <a:br>
              <a:rPr lang="ru-RU" sz="1600" dirty="0"/>
            </a:br>
            <a:r>
              <a:rPr lang="ru-RU" sz="1600" dirty="0"/>
              <a:t>11. </a:t>
            </a:r>
            <a:r>
              <a:rPr lang="ru-RU" sz="1600" b="1" dirty="0"/>
              <a:t>Зимин Сергей Владимирович</a:t>
            </a:r>
            <a:r>
              <a:rPr lang="ru-RU" sz="1600" dirty="0"/>
              <a:t>, Руководитель Уральского филиала ООО «Альта-Софт»</a:t>
            </a:r>
            <a:br>
              <a:rPr lang="ru-RU" sz="1600" dirty="0"/>
            </a:br>
            <a:br>
              <a:rPr lang="ru-RU" sz="1600" dirty="0"/>
            </a:br>
            <a:br>
              <a:rPr lang="ru-RU" sz="1600" dirty="0"/>
            </a:br>
            <a:br>
              <a:rPr lang="ru-RU" sz="1600" dirty="0"/>
            </a:br>
            <a:endParaRPr lang="ru-RU" sz="1600" dirty="0"/>
          </a:p>
        </p:txBody>
      </p:sp>
    </p:spTree>
    <p:extLst>
      <p:ext uri="{BB962C8B-B14F-4D97-AF65-F5344CB8AC3E}">
        <p14:creationId xmlns:p14="http://schemas.microsoft.com/office/powerpoint/2010/main" val="2655329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9FFBB66-A52C-4E7D-B722-757B2B4DA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sp>
        <p:nvSpPr>
          <p:cNvPr id="4" name="Подзаголовок 3">
            <a:extLst>
              <a:ext uri="{FF2B5EF4-FFF2-40B4-BE49-F238E27FC236}">
                <a16:creationId xmlns:a16="http://schemas.microsoft.com/office/drawing/2014/main" id="{03FED4C2-04A2-4C62-AFA3-B009419F0658}"/>
              </a:ext>
            </a:extLst>
          </p:cNvPr>
          <p:cNvSpPr>
            <a:spLocks noGrp="1"/>
          </p:cNvSpPr>
          <p:nvPr>
            <p:ph type="subTitle" idx="1"/>
          </p:nvPr>
        </p:nvSpPr>
        <p:spPr>
          <a:xfrm>
            <a:off x="3423139" y="758856"/>
            <a:ext cx="7605932" cy="5557538"/>
          </a:xfrm>
        </p:spPr>
        <p:txBody>
          <a:bodyPr>
            <a:normAutofit/>
          </a:bodyPr>
          <a:lstStyle/>
          <a:p>
            <a:pPr algn="l"/>
            <a:r>
              <a:rPr lang="ru-RU" b="1" dirty="0">
                <a:solidFill>
                  <a:srgbClr val="7030A0"/>
                </a:solidFill>
              </a:rPr>
              <a:t>Возможности для вас:</a:t>
            </a:r>
          </a:p>
          <a:p>
            <a:pPr algn="l"/>
            <a:endParaRPr lang="ru-RU" b="1" dirty="0"/>
          </a:p>
          <a:p>
            <a:pPr marL="457200" indent="-457200" algn="l">
              <a:buAutoNum type="arabicPeriod"/>
            </a:pPr>
            <a:r>
              <a:rPr lang="ru-RU" dirty="0"/>
              <a:t>Задать вопрос напрямую представителю контрольно-надзорного органа, </a:t>
            </a:r>
          </a:p>
          <a:p>
            <a:pPr marL="457200" indent="-457200" algn="l">
              <a:buAutoNum type="arabicPeriod"/>
            </a:pPr>
            <a:r>
              <a:rPr lang="ru-RU" dirty="0"/>
              <a:t>Активный </a:t>
            </a:r>
            <a:r>
              <a:rPr lang="en-US" dirty="0"/>
              <a:t>networking </a:t>
            </a:r>
            <a:r>
              <a:rPr lang="ru-RU" dirty="0"/>
              <a:t>на мероприятиях, проводимых комитетом, </a:t>
            </a:r>
          </a:p>
          <a:p>
            <a:pPr marL="457200" indent="-457200" algn="l">
              <a:buAutoNum type="arabicPeriod"/>
            </a:pPr>
            <a:r>
              <a:rPr lang="ru-RU" dirty="0"/>
              <a:t>Обсудить проблему за круглым столом и получить решение от более опытных участников ВЭД,</a:t>
            </a:r>
          </a:p>
          <a:p>
            <a:pPr marL="457200" indent="-457200" algn="l">
              <a:buAutoNum type="arabicPeriod"/>
            </a:pPr>
            <a:r>
              <a:rPr lang="ru-RU" dirty="0"/>
              <a:t>Стать инициатором внесения изменений в текущее законодательство по ВЭД,</a:t>
            </a:r>
          </a:p>
          <a:p>
            <a:pPr marL="457200" indent="-457200" algn="l">
              <a:buAutoNum type="arabicPeriod"/>
            </a:pPr>
            <a:r>
              <a:rPr lang="ru-RU" dirty="0"/>
              <a:t>Избежать ошибок при совершении операций по ВЭД,  которые могут стоить очень дорого!</a:t>
            </a:r>
          </a:p>
        </p:txBody>
      </p:sp>
    </p:spTree>
    <p:extLst>
      <p:ext uri="{BB962C8B-B14F-4D97-AF65-F5344CB8AC3E}">
        <p14:creationId xmlns:p14="http://schemas.microsoft.com/office/powerpoint/2010/main" val="247003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3601C76-6797-4CB7-9CF6-27C6D706979C}"/>
              </a:ext>
            </a:extLst>
          </p:cNvPr>
          <p:cNvSpPr>
            <a:spLocks noGrp="1"/>
          </p:cNvSpPr>
          <p:nvPr>
            <p:ph type="subTitle" idx="1"/>
          </p:nvPr>
        </p:nvSpPr>
        <p:spPr>
          <a:xfrm>
            <a:off x="237406" y="212428"/>
            <a:ext cx="6860345" cy="6645571"/>
          </a:xfrm>
        </p:spPr>
        <p:txBody>
          <a:bodyPr>
            <a:normAutofit fontScale="85000" lnSpcReduction="20000"/>
          </a:bodyPr>
          <a:lstStyle/>
          <a:p>
            <a:pPr algn="l"/>
            <a:r>
              <a:rPr lang="ru-RU" sz="3300" b="1" dirty="0"/>
              <a:t>Шитиков Алексей Владимирович</a:t>
            </a:r>
            <a:r>
              <a:rPr lang="ru-RU" dirty="0"/>
              <a:t>,</a:t>
            </a:r>
          </a:p>
          <a:p>
            <a:pPr algn="l"/>
            <a:r>
              <a:rPr lang="ru-RU" sz="2200" dirty="0"/>
              <a:t>- Председатель Комитета ЮУТПП по ВЭД,</a:t>
            </a:r>
          </a:p>
          <a:p>
            <a:pPr algn="l"/>
            <a:r>
              <a:rPr lang="ru-RU" sz="2200" dirty="0"/>
              <a:t>- Генеральный директор ООО «Первая сервисная компания,</a:t>
            </a:r>
          </a:p>
          <a:p>
            <a:pPr algn="l"/>
            <a:r>
              <a:rPr lang="ru-RU" sz="2200" dirty="0"/>
              <a:t>- Генеральный директор ООО «Экспортная сервисная компания»,</a:t>
            </a:r>
          </a:p>
          <a:p>
            <a:pPr algn="l"/>
            <a:r>
              <a:rPr lang="ru-RU" sz="2200" dirty="0"/>
              <a:t>- Опыт предпринимательской деятельности в сфере ВЭД: 10 лет,</a:t>
            </a:r>
          </a:p>
          <a:p>
            <a:pPr algn="l"/>
            <a:r>
              <a:rPr lang="ru-RU" sz="2200" dirty="0"/>
              <a:t>- ЮУРГУ «Проектное управление устойчивым развитием бизнеса»,</a:t>
            </a:r>
          </a:p>
          <a:p>
            <a:pPr algn="l"/>
            <a:r>
              <a:rPr lang="ru-RU" sz="2200" dirty="0"/>
              <a:t>- </a:t>
            </a:r>
            <a:r>
              <a:rPr lang="en-US" sz="2200" dirty="0"/>
              <a:t>Cambridge English Level 1 Certificate in ESOL International (First) FCE</a:t>
            </a:r>
            <a:r>
              <a:rPr lang="ru-RU" sz="2200" dirty="0"/>
              <a:t>,</a:t>
            </a:r>
          </a:p>
          <a:p>
            <a:pPr algn="l"/>
            <a:r>
              <a:rPr lang="ru-RU" sz="2200" dirty="0"/>
              <a:t>- Профессиональная программа «Директор по внешнеэкономической деятельности»,</a:t>
            </a:r>
          </a:p>
          <a:p>
            <a:pPr algn="l"/>
            <a:r>
              <a:rPr lang="ru-RU" sz="2200" dirty="0"/>
              <a:t>- Член комитета Торгово-Промышленной Палаты Российской Федерации по вопросам экономической интеграции и внешнеэкономической деятельности,</a:t>
            </a:r>
          </a:p>
          <a:p>
            <a:pPr algn="l"/>
            <a:r>
              <a:rPr lang="ru-RU" sz="2200" dirty="0"/>
              <a:t>- В 2018 г награжден премией Законодательного Собрания Челябинской области в сфере поддержки и развития предпринимательства,</a:t>
            </a:r>
          </a:p>
          <a:p>
            <a:pPr algn="l"/>
            <a:r>
              <a:rPr lang="ru-RU" sz="2200" dirty="0"/>
              <a:t>- В 2019 г принимал участие в премиальной международной программе обмена для лидеров </a:t>
            </a:r>
            <a:r>
              <a:rPr lang="en-US" sz="2200" dirty="0"/>
              <a:t>International Visitor Leadership Program </a:t>
            </a:r>
            <a:r>
              <a:rPr lang="ru-RU" sz="2200" dirty="0"/>
              <a:t>по теме </a:t>
            </a:r>
            <a:r>
              <a:rPr lang="en-US" sz="2200" dirty="0"/>
              <a:t>Global Economic Cooperation</a:t>
            </a:r>
            <a:r>
              <a:rPr lang="ru-RU" sz="2200" dirty="0"/>
              <a:t> 1 в США.</a:t>
            </a:r>
          </a:p>
        </p:txBody>
      </p:sp>
      <p:pic>
        <p:nvPicPr>
          <p:cNvPr id="8" name="Рисунок 7">
            <a:extLst>
              <a:ext uri="{FF2B5EF4-FFF2-40B4-BE49-F238E27FC236}">
                <a16:creationId xmlns:a16="http://schemas.microsoft.com/office/drawing/2014/main" id="{33CCA3EA-59AB-47EE-879B-B08B871EE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1" y="0"/>
            <a:ext cx="5143500" cy="6857999"/>
          </a:xfrm>
          <a:prstGeom prst="rect">
            <a:avLst/>
          </a:prstGeom>
        </p:spPr>
      </p:pic>
    </p:spTree>
    <p:extLst>
      <p:ext uri="{BB962C8B-B14F-4D97-AF65-F5344CB8AC3E}">
        <p14:creationId xmlns:p14="http://schemas.microsoft.com/office/powerpoint/2010/main" val="220186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9FFBB66-A52C-4E7D-B722-757B2B4DA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pic>
        <p:nvPicPr>
          <p:cNvPr id="7" name="Рисунок 6">
            <a:extLst>
              <a:ext uri="{FF2B5EF4-FFF2-40B4-BE49-F238E27FC236}">
                <a16:creationId xmlns:a16="http://schemas.microsoft.com/office/drawing/2014/main" id="{A33F4C73-416E-47E7-8247-DFC159EA63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7162" y="1002590"/>
            <a:ext cx="3996444" cy="2664296"/>
          </a:xfrm>
          <a:prstGeom prst="rect">
            <a:avLst/>
          </a:prstGeom>
        </p:spPr>
      </p:pic>
      <p:pic>
        <p:nvPicPr>
          <p:cNvPr id="8" name="Рисунок 7">
            <a:extLst>
              <a:ext uri="{FF2B5EF4-FFF2-40B4-BE49-F238E27FC236}">
                <a16:creationId xmlns:a16="http://schemas.microsoft.com/office/drawing/2014/main" id="{E2E391C8-2E9E-4C44-B3C3-6DBC0FB02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9016" y="992029"/>
            <a:ext cx="4032448" cy="2674857"/>
          </a:xfrm>
          <a:prstGeom prst="rect">
            <a:avLst/>
          </a:prstGeom>
        </p:spPr>
      </p:pic>
      <p:pic>
        <p:nvPicPr>
          <p:cNvPr id="10" name="Рисунок 9">
            <a:extLst>
              <a:ext uri="{FF2B5EF4-FFF2-40B4-BE49-F238E27FC236}">
                <a16:creationId xmlns:a16="http://schemas.microsoft.com/office/drawing/2014/main" id="{E27AF892-04A0-4F87-A4EE-E8E55088E4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9016" y="3986611"/>
            <a:ext cx="4032449" cy="2688299"/>
          </a:xfrm>
          <a:prstGeom prst="rect">
            <a:avLst/>
          </a:prstGeom>
        </p:spPr>
      </p:pic>
      <p:pic>
        <p:nvPicPr>
          <p:cNvPr id="11" name="Рисунок 10">
            <a:extLst>
              <a:ext uri="{FF2B5EF4-FFF2-40B4-BE49-F238E27FC236}">
                <a16:creationId xmlns:a16="http://schemas.microsoft.com/office/drawing/2014/main" id="{0310CF92-24EE-484D-B3EC-B0DA163A2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1158" y="3986611"/>
            <a:ext cx="4032448" cy="2688299"/>
          </a:xfrm>
          <a:prstGeom prst="rect">
            <a:avLst/>
          </a:prstGeom>
        </p:spPr>
      </p:pic>
      <p:sp>
        <p:nvSpPr>
          <p:cNvPr id="13" name="TextBox 12">
            <a:extLst>
              <a:ext uri="{FF2B5EF4-FFF2-40B4-BE49-F238E27FC236}">
                <a16:creationId xmlns:a16="http://schemas.microsoft.com/office/drawing/2014/main" id="{45DDD7AB-61E5-4A81-91E5-A858956886D8}"/>
              </a:ext>
            </a:extLst>
          </p:cNvPr>
          <p:cNvSpPr txBox="1"/>
          <p:nvPr/>
        </p:nvSpPr>
        <p:spPr>
          <a:xfrm>
            <a:off x="1041009" y="242563"/>
            <a:ext cx="9885655" cy="400110"/>
          </a:xfrm>
          <a:prstGeom prst="rect">
            <a:avLst/>
          </a:prstGeom>
          <a:noFill/>
        </p:spPr>
        <p:txBody>
          <a:bodyPr wrap="none" rtlCol="0">
            <a:spAutoFit/>
          </a:bodyPr>
          <a:lstStyle/>
          <a:p>
            <a:r>
              <a:rPr lang="ru-RU" sz="2000" b="1" dirty="0">
                <a:solidFill>
                  <a:srgbClr val="7030A0"/>
                </a:solidFill>
                <a:latin typeface="Arial" panose="020B0604020202020204" pitchFamily="34" charset="0"/>
                <a:cs typeface="Arial" panose="020B0604020202020204" pitchFamily="34" charset="0"/>
              </a:rPr>
              <a:t>Ежегодно мероприятия комитета посещают более 500 представителей МСП</a:t>
            </a:r>
          </a:p>
        </p:txBody>
      </p:sp>
    </p:spTree>
    <p:extLst>
      <p:ext uri="{BB962C8B-B14F-4D97-AF65-F5344CB8AC3E}">
        <p14:creationId xmlns:p14="http://schemas.microsoft.com/office/powerpoint/2010/main" val="1722794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9982" y="185152"/>
            <a:ext cx="8764171" cy="1066800"/>
          </a:xfrm>
        </p:spPr>
        <p:txBody>
          <a:bodyPr>
            <a:normAutofit/>
          </a:bodyPr>
          <a:lstStyle/>
          <a:p>
            <a:r>
              <a:rPr lang="ru-RU" sz="3600" dirty="0"/>
              <a:t>Вопросы участников мероприятий:</a:t>
            </a:r>
          </a:p>
        </p:txBody>
      </p:sp>
      <p:sp>
        <p:nvSpPr>
          <p:cNvPr id="3" name="Объект 2"/>
          <p:cNvSpPr>
            <a:spLocks noGrp="1"/>
          </p:cNvSpPr>
          <p:nvPr>
            <p:ph idx="1"/>
          </p:nvPr>
        </p:nvSpPr>
        <p:spPr>
          <a:xfrm>
            <a:off x="3179297" y="1434832"/>
            <a:ext cx="8229600" cy="4801720"/>
          </a:xfrm>
        </p:spPr>
        <p:txBody>
          <a:bodyPr>
            <a:normAutofit fontScale="62500" lnSpcReduction="20000"/>
          </a:bodyPr>
          <a:lstStyle/>
          <a:p>
            <a:pPr lvl="0"/>
            <a:r>
              <a:rPr lang="ru-RU" dirty="0"/>
              <a:t>Международный маркетинг;</a:t>
            </a:r>
          </a:p>
          <a:p>
            <a:pPr lvl="0"/>
            <a:r>
              <a:rPr lang="ru-RU" dirty="0"/>
              <a:t>Налогообложение при ВЭД, подтверждение нулевой ставки НДС;</a:t>
            </a:r>
          </a:p>
          <a:p>
            <a:pPr lvl="0"/>
            <a:r>
              <a:rPr lang="ru-RU" dirty="0"/>
              <a:t>Валютный контроль;</a:t>
            </a:r>
          </a:p>
          <a:p>
            <a:r>
              <a:rPr lang="ru-RU" dirty="0"/>
              <a:t>Риски внешнеторговой деятельности; </a:t>
            </a:r>
          </a:p>
          <a:p>
            <a:pPr lvl="0"/>
            <a:r>
              <a:rPr lang="ru-RU" dirty="0"/>
              <a:t>Транспортно-логистическое обеспечение ВЭД;</a:t>
            </a:r>
          </a:p>
          <a:p>
            <a:pPr lvl="0"/>
            <a:r>
              <a:rPr lang="ru-RU" dirty="0"/>
              <a:t>Финансовое и бухгалтерское сопровождение ВЭД;</a:t>
            </a:r>
          </a:p>
          <a:p>
            <a:pPr lvl="0"/>
            <a:r>
              <a:rPr lang="ru-RU" dirty="0"/>
              <a:t>Исполнение экспортных контрактов (судебные споры);</a:t>
            </a:r>
          </a:p>
          <a:p>
            <a:pPr lvl="0"/>
            <a:r>
              <a:rPr lang="ru-RU" dirty="0"/>
              <a:t>Корректировка таможенной стоимости;</a:t>
            </a:r>
          </a:p>
          <a:p>
            <a:pPr lvl="0"/>
            <a:r>
              <a:rPr lang="ru-RU" dirty="0"/>
              <a:t>Таможенное оформление;</a:t>
            </a:r>
          </a:p>
          <a:p>
            <a:pPr lvl="0"/>
            <a:r>
              <a:rPr lang="ru-RU" dirty="0"/>
              <a:t>ВЭД в ЕАЭС и со странами СНГ;</a:t>
            </a:r>
          </a:p>
          <a:p>
            <a:pPr lvl="0"/>
            <a:r>
              <a:rPr lang="ru-RU" dirty="0"/>
              <a:t>Особенности ВЭД с Китаем, Ираном, организация совместных предприятий с Китаем, Ираном.</a:t>
            </a:r>
          </a:p>
          <a:p>
            <a:pPr marL="114300" indent="0">
              <a:buNone/>
            </a:pPr>
            <a:endParaRPr lang="ru-RU" dirty="0"/>
          </a:p>
        </p:txBody>
      </p:sp>
      <p:sp>
        <p:nvSpPr>
          <p:cNvPr id="4" name="Номер слайда 3"/>
          <p:cNvSpPr>
            <a:spLocks noGrp="1"/>
          </p:cNvSpPr>
          <p:nvPr>
            <p:ph type="sldNum" sz="quarter" idx="12"/>
          </p:nvPr>
        </p:nvSpPr>
        <p:spPr>
          <a:xfrm>
            <a:off x="8174736" y="2272"/>
            <a:ext cx="762000" cy="365760"/>
          </a:xfrm>
          <a:prstGeom prst="rect">
            <a:avLst/>
          </a:prstGeom>
        </p:spPr>
        <p:txBody>
          <a:bodyPr vert="horz" anchor="b"/>
          <a:lstStyle>
            <a:defPPr>
              <a:defRPr lang="ru-RU"/>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A07D17-AC47-4FD0-BFC7-DCECA318CB50}" type="slidenum">
              <a:rPr lang="ru-RU" smtClean="0"/>
              <a:pPr/>
              <a:t>21</a:t>
            </a:fld>
            <a:endParaRPr lang="ru-RU"/>
          </a:p>
        </p:txBody>
      </p:sp>
      <p:pic>
        <p:nvPicPr>
          <p:cNvPr id="5" name="Рисунок 4">
            <a:extLst>
              <a:ext uri="{FF2B5EF4-FFF2-40B4-BE49-F238E27FC236}">
                <a16:creationId xmlns:a16="http://schemas.microsoft.com/office/drawing/2014/main" id="{6F3CF752-CD88-48AF-B16A-305ED6CB3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spTree>
    <p:extLst>
      <p:ext uri="{BB962C8B-B14F-4D97-AF65-F5344CB8AC3E}">
        <p14:creationId xmlns:p14="http://schemas.microsoft.com/office/powerpoint/2010/main" val="2530809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473800-DC7F-4357-937B-7660B44EB421}"/>
              </a:ext>
            </a:extLst>
          </p:cNvPr>
          <p:cNvSpPr>
            <a:spLocks noGrp="1"/>
          </p:cNvSpPr>
          <p:nvPr>
            <p:ph type="title"/>
          </p:nvPr>
        </p:nvSpPr>
        <p:spPr>
          <a:xfrm>
            <a:off x="3426655" y="111907"/>
            <a:ext cx="4999893" cy="1325563"/>
          </a:xfrm>
        </p:spPr>
        <p:txBody>
          <a:bodyPr>
            <a:normAutofit/>
          </a:bodyPr>
          <a:lstStyle/>
          <a:p>
            <a:r>
              <a:rPr lang="ru-RU" sz="3600" dirty="0"/>
              <a:t>Мероприятия 2017 г.</a:t>
            </a:r>
          </a:p>
        </p:txBody>
      </p:sp>
      <p:sp>
        <p:nvSpPr>
          <p:cNvPr id="3" name="Объект 2">
            <a:extLst>
              <a:ext uri="{FF2B5EF4-FFF2-40B4-BE49-F238E27FC236}">
                <a16:creationId xmlns:a16="http://schemas.microsoft.com/office/drawing/2014/main" id="{5A8AB323-1063-4508-AEFA-CA531D4A3780}"/>
              </a:ext>
            </a:extLst>
          </p:cNvPr>
          <p:cNvSpPr>
            <a:spLocks noGrp="1"/>
          </p:cNvSpPr>
          <p:nvPr>
            <p:ph idx="1"/>
          </p:nvPr>
        </p:nvSpPr>
        <p:spPr>
          <a:xfrm>
            <a:off x="3530990" y="1252025"/>
            <a:ext cx="8299025" cy="5373858"/>
          </a:xfrm>
        </p:spPr>
        <p:txBody>
          <a:bodyPr>
            <a:normAutofit fontScale="77500" lnSpcReduction="20000"/>
          </a:bodyPr>
          <a:lstStyle/>
          <a:p>
            <a:r>
              <a:rPr lang="ru-RU" dirty="0"/>
              <a:t>Семинар «Актуальные вопросы таможенного декларирования и контроля таможенной стоимости</a:t>
            </a:r>
          </a:p>
          <a:p>
            <a:endParaRPr lang="ru-RU" dirty="0"/>
          </a:p>
          <a:p>
            <a:r>
              <a:rPr lang="ru-RU" dirty="0"/>
              <a:t>Семинар «ВЭД для начинающих»</a:t>
            </a:r>
          </a:p>
          <a:p>
            <a:endParaRPr lang="ru-RU" dirty="0"/>
          </a:p>
          <a:p>
            <a:r>
              <a:rPr lang="ru-RU" dirty="0"/>
              <a:t>Семинар «Организация ВЭД на предприятии»</a:t>
            </a:r>
          </a:p>
          <a:p>
            <a:endParaRPr lang="ru-RU" dirty="0"/>
          </a:p>
          <a:p>
            <a:r>
              <a:rPr lang="ru-RU" dirty="0"/>
              <a:t>Семинар «Транспортно-логистическое обеспечение ВЭД»</a:t>
            </a:r>
          </a:p>
          <a:p>
            <a:endParaRPr lang="ru-RU" dirty="0"/>
          </a:p>
          <a:p>
            <a:r>
              <a:rPr lang="ru-RU" dirty="0"/>
              <a:t>Круглый стол «Поддержка и развитие ВЭД предприятий Челябинской области»</a:t>
            </a:r>
          </a:p>
        </p:txBody>
      </p:sp>
      <p:pic>
        <p:nvPicPr>
          <p:cNvPr id="4" name="Рисунок 3">
            <a:extLst>
              <a:ext uri="{FF2B5EF4-FFF2-40B4-BE49-F238E27FC236}">
                <a16:creationId xmlns:a16="http://schemas.microsoft.com/office/drawing/2014/main" id="{5305B390-31E9-4A9E-BF80-F205BDC89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spTree>
    <p:extLst>
      <p:ext uri="{BB962C8B-B14F-4D97-AF65-F5344CB8AC3E}">
        <p14:creationId xmlns:p14="http://schemas.microsoft.com/office/powerpoint/2010/main" val="1765654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1F206E-CCDE-4F2E-A7A7-4B1346A1C74D}"/>
              </a:ext>
            </a:extLst>
          </p:cNvPr>
          <p:cNvSpPr>
            <a:spLocks noGrp="1"/>
          </p:cNvSpPr>
          <p:nvPr>
            <p:ph type="title"/>
          </p:nvPr>
        </p:nvSpPr>
        <p:spPr>
          <a:xfrm>
            <a:off x="2846832" y="141954"/>
            <a:ext cx="5459437" cy="1046310"/>
          </a:xfrm>
        </p:spPr>
        <p:txBody>
          <a:bodyPr>
            <a:normAutofit/>
          </a:bodyPr>
          <a:lstStyle/>
          <a:p>
            <a:r>
              <a:rPr lang="ru-RU" sz="3600" dirty="0"/>
              <a:t>Мероприятия 2018 г.</a:t>
            </a:r>
          </a:p>
        </p:txBody>
      </p:sp>
      <p:sp>
        <p:nvSpPr>
          <p:cNvPr id="3" name="Объект 2">
            <a:extLst>
              <a:ext uri="{FF2B5EF4-FFF2-40B4-BE49-F238E27FC236}">
                <a16:creationId xmlns:a16="http://schemas.microsoft.com/office/drawing/2014/main" id="{15D9AF97-542E-4670-8850-D13244FDCB4B}"/>
              </a:ext>
            </a:extLst>
          </p:cNvPr>
          <p:cNvSpPr>
            <a:spLocks noGrp="1"/>
          </p:cNvSpPr>
          <p:nvPr>
            <p:ph idx="1"/>
          </p:nvPr>
        </p:nvSpPr>
        <p:spPr>
          <a:xfrm>
            <a:off x="3277772" y="1188264"/>
            <a:ext cx="8552243" cy="5669736"/>
          </a:xfrm>
        </p:spPr>
        <p:txBody>
          <a:bodyPr>
            <a:normAutofit fontScale="62500" lnSpcReduction="20000"/>
          </a:bodyPr>
          <a:lstStyle/>
          <a:p>
            <a:r>
              <a:rPr lang="ru-RU" dirty="0"/>
              <a:t>Семинар «Актуальные вопросы ВЭД для предприятий Челябинской области в 2018 году»</a:t>
            </a:r>
          </a:p>
          <a:p>
            <a:endParaRPr lang="ru-RU" dirty="0"/>
          </a:p>
          <a:p>
            <a:r>
              <a:rPr lang="ru-RU" dirty="0"/>
              <a:t>Семинар «ВЭД для начинающих»</a:t>
            </a:r>
          </a:p>
          <a:p>
            <a:endParaRPr lang="ru-RU" dirty="0"/>
          </a:p>
          <a:p>
            <a:r>
              <a:rPr lang="ru-RU" dirty="0"/>
              <a:t>Семинар «Практика ВЭД: общие вопросы и некоторые аспекты ВЭД с Республикой Казахстан»</a:t>
            </a:r>
          </a:p>
          <a:p>
            <a:endParaRPr lang="ru-RU" dirty="0"/>
          </a:p>
          <a:p>
            <a:r>
              <a:rPr lang="ru-RU" dirty="0"/>
              <a:t>Семинар «Практика ВЭД: розничный экспорт, электронные торговые площадки Казахстана и другие актуальные вопросы»</a:t>
            </a:r>
          </a:p>
          <a:p>
            <a:endParaRPr lang="ru-RU" dirty="0"/>
          </a:p>
          <a:p>
            <a:r>
              <a:rPr lang="ru-RU" dirty="0"/>
              <a:t>Круглый стол «Поддержка и развитие ВЭД предприятий Челябинской области»</a:t>
            </a:r>
          </a:p>
          <a:p>
            <a:endParaRPr lang="ru-RU" dirty="0"/>
          </a:p>
          <a:p>
            <a:r>
              <a:rPr lang="ru-RU" dirty="0"/>
              <a:t>Заседание по вопросам неуплаты косвенных налогов контрагентами в Республике Казахстан</a:t>
            </a:r>
          </a:p>
          <a:p>
            <a:endParaRPr lang="ru-RU" dirty="0"/>
          </a:p>
        </p:txBody>
      </p:sp>
      <p:pic>
        <p:nvPicPr>
          <p:cNvPr id="4" name="Рисунок 3">
            <a:extLst>
              <a:ext uri="{FF2B5EF4-FFF2-40B4-BE49-F238E27FC236}">
                <a16:creationId xmlns:a16="http://schemas.microsoft.com/office/drawing/2014/main" id="{44797398-F003-4F00-A037-4493AD196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spTree>
    <p:extLst>
      <p:ext uri="{BB962C8B-B14F-4D97-AF65-F5344CB8AC3E}">
        <p14:creationId xmlns:p14="http://schemas.microsoft.com/office/powerpoint/2010/main" val="2241038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0ADDD0-434E-4E69-B54A-3816A69EF515}"/>
              </a:ext>
            </a:extLst>
          </p:cNvPr>
          <p:cNvSpPr>
            <a:spLocks noGrp="1"/>
          </p:cNvSpPr>
          <p:nvPr>
            <p:ph type="title"/>
          </p:nvPr>
        </p:nvSpPr>
        <p:spPr>
          <a:xfrm>
            <a:off x="3078479" y="356255"/>
            <a:ext cx="6035041" cy="931033"/>
          </a:xfrm>
        </p:spPr>
        <p:txBody>
          <a:bodyPr>
            <a:normAutofit/>
          </a:bodyPr>
          <a:lstStyle/>
          <a:p>
            <a:r>
              <a:rPr lang="ru-RU" sz="3600" dirty="0"/>
              <a:t>Докладчики мероприятий</a:t>
            </a:r>
          </a:p>
        </p:txBody>
      </p:sp>
      <p:sp>
        <p:nvSpPr>
          <p:cNvPr id="3" name="Объект 2">
            <a:extLst>
              <a:ext uri="{FF2B5EF4-FFF2-40B4-BE49-F238E27FC236}">
                <a16:creationId xmlns:a16="http://schemas.microsoft.com/office/drawing/2014/main" id="{9B92FA30-81E7-44E4-9730-84DD29D92828}"/>
              </a:ext>
            </a:extLst>
          </p:cNvPr>
          <p:cNvSpPr>
            <a:spLocks noGrp="1"/>
          </p:cNvSpPr>
          <p:nvPr>
            <p:ph idx="1"/>
          </p:nvPr>
        </p:nvSpPr>
        <p:spPr>
          <a:xfrm>
            <a:off x="3221502" y="1287288"/>
            <a:ext cx="8735123" cy="5139641"/>
          </a:xfrm>
        </p:spPr>
        <p:txBody>
          <a:bodyPr>
            <a:normAutofit fontScale="85000" lnSpcReduction="20000"/>
          </a:bodyPr>
          <a:lstStyle/>
          <a:p>
            <a:r>
              <a:rPr lang="ru-RU" sz="2400" dirty="0"/>
              <a:t>Челябинская таможня,</a:t>
            </a:r>
          </a:p>
          <a:p>
            <a:endParaRPr lang="ru-RU" sz="2400" dirty="0"/>
          </a:p>
          <a:p>
            <a:r>
              <a:rPr lang="ru-RU" sz="2400" dirty="0"/>
              <a:t>Управление Россельхознадзора по Челябинской области,</a:t>
            </a:r>
          </a:p>
          <a:p>
            <a:endParaRPr lang="ru-RU" sz="2400" dirty="0"/>
          </a:p>
          <a:p>
            <a:r>
              <a:rPr lang="ru-RU" sz="2400" dirty="0"/>
              <a:t>УФНС по Челябинской области,</a:t>
            </a:r>
          </a:p>
          <a:p>
            <a:endParaRPr lang="ru-RU" sz="2400" dirty="0"/>
          </a:p>
          <a:p>
            <a:r>
              <a:rPr lang="ru-RU" sz="2400" dirty="0"/>
              <a:t>Эксперты ЮУТПП,</a:t>
            </a:r>
          </a:p>
          <a:p>
            <a:endParaRPr lang="ru-RU" sz="2400" dirty="0"/>
          </a:p>
          <a:p>
            <a:r>
              <a:rPr lang="ru-RU" sz="2400" dirty="0"/>
              <a:t>«Территория бизнеса»,</a:t>
            </a:r>
          </a:p>
          <a:p>
            <a:endParaRPr lang="ru-RU" sz="2400" dirty="0"/>
          </a:p>
          <a:p>
            <a:r>
              <a:rPr lang="ru-RU" sz="2400" dirty="0"/>
              <a:t>Представители банков и транспортных компаний,</a:t>
            </a:r>
          </a:p>
          <a:p>
            <a:endParaRPr lang="ru-RU" sz="2400" dirty="0"/>
          </a:p>
          <a:p>
            <a:r>
              <a:rPr lang="ru-RU" sz="2400" dirty="0"/>
              <a:t>Участники ВЭД,</a:t>
            </a:r>
          </a:p>
          <a:p>
            <a:endParaRPr lang="ru-RU" sz="2400" dirty="0"/>
          </a:p>
          <a:p>
            <a:r>
              <a:rPr lang="ru-RU" sz="2400" dirty="0"/>
              <a:t>Федеральная Служба по Техническому Экспортному Контролю.</a:t>
            </a:r>
          </a:p>
        </p:txBody>
      </p:sp>
      <p:pic>
        <p:nvPicPr>
          <p:cNvPr id="4" name="Рисунок 3">
            <a:extLst>
              <a:ext uri="{FF2B5EF4-FFF2-40B4-BE49-F238E27FC236}">
                <a16:creationId xmlns:a16="http://schemas.microsoft.com/office/drawing/2014/main" id="{363D4AF4-F2FE-4D3C-9F48-A26A7E7AA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spTree>
    <p:extLst>
      <p:ext uri="{BB962C8B-B14F-4D97-AF65-F5344CB8AC3E}">
        <p14:creationId xmlns:p14="http://schemas.microsoft.com/office/powerpoint/2010/main" val="2339281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2529" y="185152"/>
            <a:ext cx="8902505" cy="701824"/>
          </a:xfrm>
        </p:spPr>
        <p:txBody>
          <a:bodyPr>
            <a:noAutofit/>
          </a:bodyPr>
          <a:lstStyle/>
          <a:p>
            <a:r>
              <a:rPr lang="ru-RU" sz="3600" dirty="0"/>
              <a:t>Оценки мероприятий комитета (2018 г.)</a:t>
            </a:r>
          </a:p>
        </p:txBody>
      </p:sp>
      <p:sp>
        <p:nvSpPr>
          <p:cNvPr id="4" name="Номер слайда 3"/>
          <p:cNvSpPr>
            <a:spLocks noGrp="1"/>
          </p:cNvSpPr>
          <p:nvPr>
            <p:ph type="sldNum" sz="quarter" idx="12"/>
          </p:nvPr>
        </p:nvSpPr>
        <p:spPr>
          <a:xfrm>
            <a:off x="8174736" y="2272"/>
            <a:ext cx="762000" cy="365760"/>
          </a:xfrm>
          <a:prstGeom prst="rect">
            <a:avLst/>
          </a:prstGeom>
        </p:spPr>
        <p:txBody>
          <a:bodyPr vert="horz" anchor="b"/>
          <a:lstStyle>
            <a:defPPr>
              <a:defRPr lang="ru-RU"/>
            </a:defPPr>
            <a:lvl1pPr marL="0" algn="r" defTabSz="914400" rtl="0" eaLnBrk="1" latinLnBrk="0" hangingPunct="1">
              <a:defRPr kumimoji="0"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A07D17-AC47-4FD0-BFC7-DCECA318CB50}" type="slidenum">
              <a:rPr lang="ru-RU" smtClean="0"/>
              <a:pPr/>
              <a:t>25</a:t>
            </a:fld>
            <a:endParaRPr lang="ru-RU"/>
          </a:p>
        </p:txBody>
      </p:sp>
      <p:graphicFrame>
        <p:nvGraphicFramePr>
          <p:cNvPr id="7" name="Объект 6"/>
          <p:cNvGraphicFramePr>
            <a:graphicFrameLocks noGrp="1"/>
          </p:cNvGraphicFramePr>
          <p:nvPr>
            <p:ph idx="1"/>
            <p:extLst>
              <p:ext uri="{D42A27DB-BD31-4B8C-83A1-F6EECF244321}">
                <p14:modId xmlns:p14="http://schemas.microsoft.com/office/powerpoint/2010/main" val="3425043918"/>
              </p:ext>
            </p:extLst>
          </p:nvPr>
        </p:nvGraphicFramePr>
        <p:xfrm>
          <a:off x="208670" y="1276350"/>
          <a:ext cx="11594121" cy="4955639"/>
        </p:xfrm>
        <a:graphic>
          <a:graphicData uri="http://schemas.openxmlformats.org/drawingml/2006/table">
            <a:tbl>
              <a:tblPr firstRow="1" bandRow="1">
                <a:tableStyleId>{00A15C55-8517-42AA-B614-E9B94910E393}</a:tableStyleId>
              </a:tblPr>
              <a:tblGrid>
                <a:gridCol w="1915552">
                  <a:extLst>
                    <a:ext uri="{9D8B030D-6E8A-4147-A177-3AD203B41FA5}">
                      <a16:colId xmlns:a16="http://schemas.microsoft.com/office/drawing/2014/main" val="20000"/>
                    </a:ext>
                  </a:extLst>
                </a:gridCol>
                <a:gridCol w="1575581">
                  <a:extLst>
                    <a:ext uri="{9D8B030D-6E8A-4147-A177-3AD203B41FA5}">
                      <a16:colId xmlns:a16="http://schemas.microsoft.com/office/drawing/2014/main" val="20001"/>
                    </a:ext>
                  </a:extLst>
                </a:gridCol>
                <a:gridCol w="1688123">
                  <a:extLst>
                    <a:ext uri="{9D8B030D-6E8A-4147-A177-3AD203B41FA5}">
                      <a16:colId xmlns:a16="http://schemas.microsoft.com/office/drawing/2014/main" val="20002"/>
                    </a:ext>
                  </a:extLst>
                </a:gridCol>
                <a:gridCol w="1674056">
                  <a:extLst>
                    <a:ext uri="{9D8B030D-6E8A-4147-A177-3AD203B41FA5}">
                      <a16:colId xmlns:a16="http://schemas.microsoft.com/office/drawing/2014/main" val="20003"/>
                    </a:ext>
                  </a:extLst>
                </a:gridCol>
                <a:gridCol w="1603716">
                  <a:extLst>
                    <a:ext uri="{9D8B030D-6E8A-4147-A177-3AD203B41FA5}">
                      <a16:colId xmlns:a16="http://schemas.microsoft.com/office/drawing/2014/main" val="20004"/>
                    </a:ext>
                  </a:extLst>
                </a:gridCol>
                <a:gridCol w="1561514">
                  <a:extLst>
                    <a:ext uri="{9D8B030D-6E8A-4147-A177-3AD203B41FA5}">
                      <a16:colId xmlns:a16="http://schemas.microsoft.com/office/drawing/2014/main" val="3622569813"/>
                    </a:ext>
                  </a:extLst>
                </a:gridCol>
                <a:gridCol w="1575579">
                  <a:extLst>
                    <a:ext uri="{9D8B030D-6E8A-4147-A177-3AD203B41FA5}">
                      <a16:colId xmlns:a16="http://schemas.microsoft.com/office/drawing/2014/main" val="1929875750"/>
                    </a:ext>
                  </a:extLst>
                </a:gridCol>
              </a:tblGrid>
              <a:tr h="1409799">
                <a:tc>
                  <a:txBody>
                    <a:bodyPr/>
                    <a:lstStyle/>
                    <a:p>
                      <a:pPr marL="0" algn="ctr">
                        <a:lnSpc>
                          <a:spcPct val="115000"/>
                        </a:lnSpc>
                        <a:spcAft>
                          <a:spcPts val="0"/>
                        </a:spcAft>
                      </a:pPr>
                      <a:r>
                        <a:rPr lang="ru-RU" sz="2000" dirty="0">
                          <a:effectLst/>
                          <a:latin typeface="Arial" panose="020B0604020202020204" pitchFamily="34" charset="0"/>
                          <a:cs typeface="Arial" panose="020B0604020202020204" pitchFamily="34" charset="0"/>
                        </a:rPr>
                        <a:t>Показатель</a:t>
                      </a:r>
                      <a:endParaRPr lang="ru-RU"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algn="ctr">
                        <a:lnSpc>
                          <a:spcPct val="115000"/>
                        </a:lnSpc>
                        <a:spcAft>
                          <a:spcPts val="0"/>
                        </a:spcAft>
                      </a:pPr>
                      <a:r>
                        <a:rPr lang="ru-RU" sz="2000" dirty="0">
                          <a:effectLst/>
                          <a:latin typeface="Arial" panose="020B0604020202020204" pitchFamily="34" charset="0"/>
                          <a:cs typeface="Arial" panose="020B0604020202020204" pitchFamily="34" charset="0"/>
                        </a:rPr>
                        <a:t>Семинар</a:t>
                      </a:r>
                    </a:p>
                    <a:p>
                      <a:pPr marL="0" algn="ctr">
                        <a:lnSpc>
                          <a:spcPct val="115000"/>
                        </a:lnSpc>
                        <a:spcAft>
                          <a:spcPts val="0"/>
                        </a:spcAft>
                      </a:pPr>
                      <a:r>
                        <a:rPr lang="ru-RU" sz="2000" dirty="0">
                          <a:effectLst/>
                          <a:latin typeface="Arial" panose="020B0604020202020204" pitchFamily="34" charset="0"/>
                          <a:cs typeface="Arial" panose="020B0604020202020204" pitchFamily="34" charset="0"/>
                        </a:rPr>
                        <a:t>19.02.2018</a:t>
                      </a:r>
                      <a:endParaRPr lang="ru-RU"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2000" dirty="0">
                          <a:effectLst/>
                          <a:latin typeface="Arial" panose="020B0604020202020204" pitchFamily="34" charset="0"/>
                          <a:cs typeface="Arial" panose="020B0604020202020204" pitchFamily="34" charset="0"/>
                        </a:rPr>
                        <a:t>Семинар</a:t>
                      </a:r>
                    </a:p>
                    <a:p>
                      <a:pPr marL="0" algn="ctr">
                        <a:lnSpc>
                          <a:spcPct val="115000"/>
                        </a:lnSpc>
                        <a:spcAft>
                          <a:spcPts val="0"/>
                        </a:spcAft>
                      </a:pPr>
                      <a:r>
                        <a:rPr lang="ru-RU" sz="2000" dirty="0">
                          <a:effectLst/>
                          <a:latin typeface="Arial" panose="020B0604020202020204" pitchFamily="34" charset="0"/>
                          <a:cs typeface="Arial" panose="020B0604020202020204" pitchFamily="34" charset="0"/>
                        </a:rPr>
                        <a:t>06.04.2018</a:t>
                      </a:r>
                      <a:endParaRPr lang="ru-RU"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2000" dirty="0">
                          <a:effectLst/>
                          <a:latin typeface="Arial" panose="020B0604020202020204" pitchFamily="34" charset="0"/>
                          <a:cs typeface="Arial" panose="020B0604020202020204" pitchFamily="34" charset="0"/>
                        </a:rPr>
                        <a:t>Семинар</a:t>
                      </a:r>
                    </a:p>
                    <a:p>
                      <a:pPr marL="0" algn="ctr">
                        <a:lnSpc>
                          <a:spcPct val="115000"/>
                        </a:lnSpc>
                        <a:spcAft>
                          <a:spcPts val="0"/>
                        </a:spcAft>
                      </a:pPr>
                      <a:r>
                        <a:rPr lang="ru-RU" sz="2000" dirty="0">
                          <a:effectLst/>
                          <a:latin typeface="Arial" panose="020B0604020202020204" pitchFamily="34" charset="0"/>
                          <a:cs typeface="Arial" panose="020B0604020202020204" pitchFamily="34" charset="0"/>
                        </a:rPr>
                        <a:t>16.11.2018</a:t>
                      </a:r>
                      <a:endParaRPr lang="ru-RU"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2000" dirty="0">
                          <a:effectLst/>
                          <a:latin typeface="Arial" panose="020B0604020202020204" pitchFamily="34" charset="0"/>
                          <a:cs typeface="Arial" panose="020B0604020202020204" pitchFamily="34" charset="0"/>
                        </a:rPr>
                        <a:t>Семинар</a:t>
                      </a:r>
                    </a:p>
                    <a:p>
                      <a:pPr marL="0" algn="ctr">
                        <a:lnSpc>
                          <a:spcPct val="115000"/>
                        </a:lnSpc>
                        <a:spcAft>
                          <a:spcPts val="0"/>
                        </a:spcAft>
                      </a:pPr>
                      <a:r>
                        <a:rPr lang="ru-RU" sz="2000" dirty="0">
                          <a:effectLst/>
                          <a:latin typeface="Arial" panose="020B0604020202020204" pitchFamily="34" charset="0"/>
                          <a:cs typeface="Arial" panose="020B0604020202020204" pitchFamily="34" charset="0"/>
                        </a:rPr>
                        <a:t>15.12.2018</a:t>
                      </a:r>
                      <a:endParaRPr lang="ru-RU"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algn="ctr">
                        <a:lnSpc>
                          <a:spcPct val="115000"/>
                        </a:lnSpc>
                        <a:spcAft>
                          <a:spcPts val="0"/>
                        </a:spcAft>
                      </a:pPr>
                      <a:r>
                        <a:rPr lang="ru-RU" sz="2000" dirty="0">
                          <a:effectLst/>
                          <a:latin typeface="Arial" panose="020B0604020202020204" pitchFamily="34" charset="0"/>
                          <a:ea typeface="Calibri"/>
                          <a:cs typeface="Arial" panose="020B0604020202020204" pitchFamily="34" charset="0"/>
                        </a:rPr>
                        <a:t>Круглый стол</a:t>
                      </a:r>
                    </a:p>
                    <a:p>
                      <a:pPr marL="0" algn="ctr">
                        <a:lnSpc>
                          <a:spcPct val="115000"/>
                        </a:lnSpc>
                        <a:spcAft>
                          <a:spcPts val="0"/>
                        </a:spcAft>
                      </a:pPr>
                      <a:r>
                        <a:rPr lang="ru-RU" sz="2000" dirty="0">
                          <a:effectLst/>
                          <a:latin typeface="Arial" panose="020B0604020202020204" pitchFamily="34" charset="0"/>
                          <a:ea typeface="Calibri"/>
                          <a:cs typeface="Arial" panose="020B0604020202020204" pitchFamily="34" charset="0"/>
                        </a:rPr>
                        <a:t>17.05.2018</a:t>
                      </a:r>
                    </a:p>
                  </a:txBody>
                  <a:tcPr marL="68580" marR="68580" marT="0" marB="0"/>
                </a:tc>
                <a:tc>
                  <a:txBody>
                    <a:bodyPr/>
                    <a:lstStyle/>
                    <a:p>
                      <a:pPr marL="0" algn="ctr">
                        <a:lnSpc>
                          <a:spcPct val="115000"/>
                        </a:lnSpc>
                        <a:spcAft>
                          <a:spcPts val="0"/>
                        </a:spcAft>
                      </a:pPr>
                      <a:r>
                        <a:rPr lang="ru-RU" sz="2000" dirty="0">
                          <a:effectLst/>
                          <a:latin typeface="Arial" panose="020B0604020202020204" pitchFamily="34" charset="0"/>
                          <a:ea typeface="Calibri"/>
                          <a:cs typeface="Arial" panose="020B0604020202020204" pitchFamily="34" charset="0"/>
                        </a:rPr>
                        <a:t>Заседание</a:t>
                      </a:r>
                    </a:p>
                    <a:p>
                      <a:pPr marL="0" algn="ctr">
                        <a:lnSpc>
                          <a:spcPct val="115000"/>
                        </a:lnSpc>
                        <a:spcAft>
                          <a:spcPts val="0"/>
                        </a:spcAft>
                      </a:pPr>
                      <a:r>
                        <a:rPr lang="ru-RU" sz="2000" dirty="0">
                          <a:effectLst/>
                          <a:latin typeface="Arial" panose="020B0604020202020204" pitchFamily="34" charset="0"/>
                          <a:ea typeface="Calibri"/>
                          <a:cs typeface="Arial" panose="020B0604020202020204" pitchFamily="34" charset="0"/>
                        </a:rPr>
                        <a:t>22.10.2018</a:t>
                      </a:r>
                    </a:p>
                  </a:txBody>
                  <a:tcPr marL="68580" marR="68580" marT="0" marB="0"/>
                </a:tc>
                <a:extLst>
                  <a:ext uri="{0D108BD9-81ED-4DB2-BD59-A6C34878D82A}">
                    <a16:rowId xmlns:a16="http://schemas.microsoft.com/office/drawing/2014/main" val="10000"/>
                  </a:ext>
                </a:extLst>
              </a:tr>
              <a:tr h="2136041">
                <a:tc>
                  <a:txBody>
                    <a:bodyPr/>
                    <a:lstStyle/>
                    <a:p>
                      <a:pPr marL="0" algn="ctr">
                        <a:lnSpc>
                          <a:spcPct val="115000"/>
                        </a:lnSpc>
                        <a:spcAft>
                          <a:spcPts val="0"/>
                        </a:spcAft>
                      </a:pPr>
                      <a:r>
                        <a:rPr lang="ru-RU" sz="2000" dirty="0">
                          <a:effectLst/>
                          <a:latin typeface="Arial" panose="020B0604020202020204" pitchFamily="34" charset="0"/>
                          <a:cs typeface="Arial" panose="020B0604020202020204" pitchFamily="34" charset="0"/>
                        </a:rPr>
                        <a:t>Ср. балл за организацию мероприятия</a:t>
                      </a:r>
                      <a:endParaRPr lang="ru-RU"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algn="ctr">
                        <a:lnSpc>
                          <a:spcPct val="115000"/>
                        </a:lnSpc>
                        <a:spcAft>
                          <a:spcPts val="0"/>
                        </a:spcAft>
                      </a:pPr>
                      <a:r>
                        <a:rPr lang="ru-RU" sz="2000" b="1" dirty="0">
                          <a:effectLst/>
                          <a:latin typeface="Arial" panose="020B0604020202020204" pitchFamily="34" charset="0"/>
                          <a:cs typeface="Arial" panose="020B0604020202020204" pitchFamily="34" charset="0"/>
                        </a:rPr>
                        <a:t>8,21</a:t>
                      </a:r>
                      <a:endParaRPr lang="ru-RU" sz="2000" b="1"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algn="ctr">
                        <a:lnSpc>
                          <a:spcPct val="115000"/>
                        </a:lnSpc>
                        <a:spcAft>
                          <a:spcPts val="0"/>
                        </a:spcAft>
                      </a:pPr>
                      <a:r>
                        <a:rPr lang="ru-RU" sz="2000" b="1" dirty="0">
                          <a:effectLst/>
                          <a:latin typeface="Arial" panose="020B0604020202020204" pitchFamily="34" charset="0"/>
                          <a:cs typeface="Arial" panose="020B0604020202020204" pitchFamily="34" charset="0"/>
                        </a:rPr>
                        <a:t>9,10</a:t>
                      </a:r>
                      <a:endParaRPr lang="ru-RU" sz="2000" b="1"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algn="ctr">
                        <a:lnSpc>
                          <a:spcPct val="115000"/>
                        </a:lnSpc>
                        <a:spcAft>
                          <a:spcPts val="0"/>
                        </a:spcAft>
                      </a:pPr>
                      <a:r>
                        <a:rPr lang="ru-RU" sz="2000" b="1" dirty="0">
                          <a:effectLst/>
                          <a:latin typeface="Arial" panose="020B0604020202020204" pitchFamily="34" charset="0"/>
                          <a:cs typeface="Arial" panose="020B0604020202020204" pitchFamily="34" charset="0"/>
                        </a:rPr>
                        <a:t>9,26</a:t>
                      </a:r>
                      <a:endParaRPr lang="ru-RU" sz="2000" b="1"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algn="ctr">
                        <a:lnSpc>
                          <a:spcPct val="115000"/>
                        </a:lnSpc>
                        <a:spcAft>
                          <a:spcPts val="0"/>
                        </a:spcAft>
                      </a:pPr>
                      <a:r>
                        <a:rPr lang="ru-RU" sz="2000" b="1" dirty="0">
                          <a:effectLst/>
                          <a:latin typeface="Arial" panose="020B0604020202020204" pitchFamily="34" charset="0"/>
                          <a:cs typeface="Arial" panose="020B0604020202020204" pitchFamily="34" charset="0"/>
                        </a:rPr>
                        <a:t>9,50</a:t>
                      </a:r>
                      <a:endParaRPr lang="ru-RU" sz="2000" b="1"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algn="ctr">
                        <a:lnSpc>
                          <a:spcPct val="115000"/>
                        </a:lnSpc>
                        <a:spcAft>
                          <a:spcPts val="0"/>
                        </a:spcAft>
                      </a:pPr>
                      <a:r>
                        <a:rPr lang="ru-RU" sz="2000" b="1" dirty="0">
                          <a:effectLst/>
                          <a:latin typeface="Arial" panose="020B0604020202020204" pitchFamily="34" charset="0"/>
                          <a:ea typeface="Calibri"/>
                          <a:cs typeface="Arial" panose="020B0604020202020204" pitchFamily="34" charset="0"/>
                        </a:rPr>
                        <a:t>9,73</a:t>
                      </a:r>
                    </a:p>
                  </a:txBody>
                  <a:tcPr marL="68580" marR="68580" marT="0" marB="0" anchor="ctr"/>
                </a:tc>
                <a:tc>
                  <a:txBody>
                    <a:bodyPr/>
                    <a:lstStyle/>
                    <a:p>
                      <a:pPr marL="0" algn="ctr">
                        <a:lnSpc>
                          <a:spcPct val="115000"/>
                        </a:lnSpc>
                        <a:spcAft>
                          <a:spcPts val="0"/>
                        </a:spcAft>
                      </a:pPr>
                      <a:r>
                        <a:rPr lang="ru-RU" sz="2000" b="1" dirty="0">
                          <a:effectLst/>
                          <a:latin typeface="Arial" panose="020B0604020202020204" pitchFamily="34" charset="0"/>
                          <a:ea typeface="Calibri"/>
                          <a:cs typeface="Arial" panose="020B0604020202020204" pitchFamily="34" charset="0"/>
                        </a:rPr>
                        <a:t>9,12</a:t>
                      </a:r>
                    </a:p>
                  </a:txBody>
                  <a:tcPr marL="68580" marR="68580" marT="0" marB="0" anchor="ctr"/>
                </a:tc>
                <a:extLst>
                  <a:ext uri="{0D108BD9-81ED-4DB2-BD59-A6C34878D82A}">
                    <a16:rowId xmlns:a16="http://schemas.microsoft.com/office/drawing/2014/main" val="10001"/>
                  </a:ext>
                </a:extLst>
              </a:tr>
              <a:tr h="1409799">
                <a:tc>
                  <a:txBody>
                    <a:bodyPr/>
                    <a:lstStyle/>
                    <a:p>
                      <a:pPr marL="0" algn="ctr">
                        <a:lnSpc>
                          <a:spcPct val="115000"/>
                        </a:lnSpc>
                        <a:spcAft>
                          <a:spcPts val="0"/>
                        </a:spcAft>
                      </a:pPr>
                      <a:r>
                        <a:rPr lang="ru-RU" sz="2000" dirty="0">
                          <a:effectLst/>
                          <a:latin typeface="Arial" panose="020B0604020202020204" pitchFamily="34" charset="0"/>
                          <a:cs typeface="Arial" panose="020B0604020202020204" pitchFamily="34" charset="0"/>
                        </a:rPr>
                        <a:t>Ср. балл докладчикам</a:t>
                      </a:r>
                      <a:endParaRPr lang="ru-RU" sz="20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algn="ctr">
                        <a:lnSpc>
                          <a:spcPct val="115000"/>
                        </a:lnSpc>
                        <a:spcAft>
                          <a:spcPts val="0"/>
                        </a:spcAft>
                      </a:pPr>
                      <a:r>
                        <a:rPr lang="ru-RU" sz="2000" b="1" dirty="0">
                          <a:effectLst/>
                          <a:latin typeface="Arial" panose="020B0604020202020204" pitchFamily="34" charset="0"/>
                          <a:cs typeface="Arial" panose="020B0604020202020204" pitchFamily="34" charset="0"/>
                        </a:rPr>
                        <a:t>7,81</a:t>
                      </a:r>
                      <a:endParaRPr lang="ru-RU" sz="2000" b="1"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algn="ctr">
                        <a:lnSpc>
                          <a:spcPct val="115000"/>
                        </a:lnSpc>
                        <a:spcAft>
                          <a:spcPts val="0"/>
                        </a:spcAft>
                      </a:pPr>
                      <a:r>
                        <a:rPr lang="ru-RU" sz="2000" b="1" dirty="0">
                          <a:effectLst/>
                          <a:latin typeface="Arial" panose="020B0604020202020204" pitchFamily="34" charset="0"/>
                          <a:cs typeface="Arial" panose="020B0604020202020204" pitchFamily="34" charset="0"/>
                        </a:rPr>
                        <a:t>8,61</a:t>
                      </a:r>
                      <a:endParaRPr lang="ru-RU" sz="2000" b="1"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algn="ctr">
                        <a:lnSpc>
                          <a:spcPct val="115000"/>
                        </a:lnSpc>
                        <a:spcAft>
                          <a:spcPts val="0"/>
                        </a:spcAft>
                      </a:pPr>
                      <a:r>
                        <a:rPr lang="ru-RU" sz="2000" b="1" dirty="0">
                          <a:effectLst/>
                          <a:latin typeface="Arial" panose="020B0604020202020204" pitchFamily="34" charset="0"/>
                          <a:cs typeface="Arial" panose="020B0604020202020204" pitchFamily="34" charset="0"/>
                        </a:rPr>
                        <a:t>8,50</a:t>
                      </a:r>
                      <a:endParaRPr lang="ru-RU" sz="2000" b="1"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algn="ctr">
                        <a:lnSpc>
                          <a:spcPct val="115000"/>
                        </a:lnSpc>
                        <a:spcAft>
                          <a:spcPts val="0"/>
                        </a:spcAft>
                      </a:pPr>
                      <a:r>
                        <a:rPr lang="ru-RU" sz="2000" b="1" dirty="0">
                          <a:effectLst/>
                          <a:latin typeface="Arial" panose="020B0604020202020204" pitchFamily="34" charset="0"/>
                          <a:cs typeface="Arial" panose="020B0604020202020204" pitchFamily="34" charset="0"/>
                        </a:rPr>
                        <a:t>9,00</a:t>
                      </a:r>
                      <a:endParaRPr lang="ru-RU" sz="2000" b="1"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algn="ctr">
                        <a:lnSpc>
                          <a:spcPct val="115000"/>
                        </a:lnSpc>
                        <a:spcAft>
                          <a:spcPts val="0"/>
                        </a:spcAft>
                      </a:pPr>
                      <a:r>
                        <a:rPr lang="ru-RU" sz="2000" b="1" dirty="0">
                          <a:effectLst/>
                          <a:latin typeface="Arial" panose="020B0604020202020204" pitchFamily="34" charset="0"/>
                          <a:ea typeface="Calibri"/>
                          <a:cs typeface="Arial" panose="020B0604020202020204" pitchFamily="34" charset="0"/>
                        </a:rPr>
                        <a:t>9,33</a:t>
                      </a:r>
                    </a:p>
                  </a:txBody>
                  <a:tcPr marL="68580" marR="68580" marT="0" marB="0" anchor="ctr"/>
                </a:tc>
                <a:tc>
                  <a:txBody>
                    <a:bodyPr/>
                    <a:lstStyle/>
                    <a:p>
                      <a:pPr marL="0" algn="ctr">
                        <a:lnSpc>
                          <a:spcPct val="115000"/>
                        </a:lnSpc>
                        <a:spcAft>
                          <a:spcPts val="0"/>
                        </a:spcAft>
                      </a:pPr>
                      <a:r>
                        <a:rPr lang="ru-RU" sz="2000" b="1" dirty="0">
                          <a:effectLst/>
                          <a:latin typeface="Arial" panose="020B0604020202020204" pitchFamily="34" charset="0"/>
                          <a:ea typeface="Calibri"/>
                          <a:cs typeface="Arial" panose="020B0604020202020204" pitchFamily="34" charset="0"/>
                        </a:rPr>
                        <a:t>8,70</a:t>
                      </a:r>
                    </a:p>
                  </a:txBody>
                  <a:tcPr marL="68580" marR="68580" marT="0" marB="0" anchor="ctr"/>
                </a:tc>
                <a:extLst>
                  <a:ext uri="{0D108BD9-81ED-4DB2-BD59-A6C34878D82A}">
                    <a16:rowId xmlns:a16="http://schemas.microsoft.com/office/drawing/2014/main" val="10002"/>
                  </a:ext>
                </a:extLst>
              </a:tr>
            </a:tbl>
          </a:graphicData>
        </a:graphic>
      </p:graphicFrame>
      <p:sp>
        <p:nvSpPr>
          <p:cNvPr id="8" name="TextBox 7"/>
          <p:cNvSpPr txBox="1"/>
          <p:nvPr/>
        </p:nvSpPr>
        <p:spPr>
          <a:xfrm>
            <a:off x="208671" y="6477104"/>
            <a:ext cx="5722592" cy="369332"/>
          </a:xfrm>
          <a:prstGeom prst="rect">
            <a:avLst/>
          </a:prstGeom>
          <a:noFill/>
        </p:spPr>
        <p:txBody>
          <a:bodyPr wrap="none" rtlCol="0">
            <a:spAutoFit/>
          </a:bodyPr>
          <a:lstStyle/>
          <a:p>
            <a:r>
              <a:rPr lang="ru-RU" dirty="0"/>
              <a:t>*на основании анкетирования участников мероприятий</a:t>
            </a:r>
          </a:p>
        </p:txBody>
      </p:sp>
    </p:spTree>
    <p:extLst>
      <p:ext uri="{BB962C8B-B14F-4D97-AF65-F5344CB8AC3E}">
        <p14:creationId xmlns:p14="http://schemas.microsoft.com/office/powerpoint/2010/main" val="3215342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63D4AF4-F2FE-4D3C-9F48-A26A7E7AA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sp>
        <p:nvSpPr>
          <p:cNvPr id="2" name="Заголовок 1">
            <a:extLst>
              <a:ext uri="{FF2B5EF4-FFF2-40B4-BE49-F238E27FC236}">
                <a16:creationId xmlns:a16="http://schemas.microsoft.com/office/drawing/2014/main" id="{8D0ADDD0-434E-4E69-B54A-3816A69EF515}"/>
              </a:ext>
            </a:extLst>
          </p:cNvPr>
          <p:cNvSpPr>
            <a:spLocks noGrp="1"/>
          </p:cNvSpPr>
          <p:nvPr>
            <p:ph type="title"/>
          </p:nvPr>
        </p:nvSpPr>
        <p:spPr>
          <a:xfrm>
            <a:off x="3043780" y="257420"/>
            <a:ext cx="8183410" cy="605546"/>
          </a:xfrm>
        </p:spPr>
        <p:txBody>
          <a:bodyPr>
            <a:normAutofit fontScale="90000"/>
          </a:bodyPr>
          <a:lstStyle/>
          <a:p>
            <a:r>
              <a:rPr lang="ru-RU" sz="2800" dirty="0"/>
              <a:t>Планы комитета. </a:t>
            </a:r>
            <a:br>
              <a:rPr lang="ru-RU" sz="2800" dirty="0"/>
            </a:br>
            <a:r>
              <a:rPr lang="ru-RU" sz="2800" dirty="0"/>
              <a:t>Формат мероприятий и практические кейсы.</a:t>
            </a:r>
          </a:p>
        </p:txBody>
      </p:sp>
      <p:sp>
        <p:nvSpPr>
          <p:cNvPr id="3" name="Объект 2">
            <a:extLst>
              <a:ext uri="{FF2B5EF4-FFF2-40B4-BE49-F238E27FC236}">
                <a16:creationId xmlns:a16="http://schemas.microsoft.com/office/drawing/2014/main" id="{9B92FA30-81E7-44E4-9730-84DD29D92828}"/>
              </a:ext>
            </a:extLst>
          </p:cNvPr>
          <p:cNvSpPr>
            <a:spLocks noGrp="1"/>
          </p:cNvSpPr>
          <p:nvPr>
            <p:ph idx="1"/>
          </p:nvPr>
        </p:nvSpPr>
        <p:spPr>
          <a:xfrm>
            <a:off x="2475914" y="1041009"/>
            <a:ext cx="9537895" cy="5559571"/>
          </a:xfrm>
        </p:spPr>
        <p:txBody>
          <a:bodyPr>
            <a:normAutofit fontScale="92500" lnSpcReduction="10000"/>
          </a:bodyPr>
          <a:lstStyle/>
          <a:p>
            <a:r>
              <a:rPr lang="ru-RU" sz="2000" dirty="0"/>
              <a:t>Продукция двойного назначения. Что делать, если груз задержан на границе и как этого избежать?</a:t>
            </a:r>
          </a:p>
          <a:p>
            <a:r>
              <a:rPr lang="ru-RU" sz="2000" dirty="0"/>
              <a:t>Порядок документооборота между участниками ВЭД России и Казахстана, если казахстанская компания подключена к электронной системе обмена первичной документацией.</a:t>
            </a:r>
          </a:p>
          <a:p>
            <a:r>
              <a:rPr lang="ru-RU" sz="2000" dirty="0"/>
              <a:t>Как быстро получить справку о </a:t>
            </a:r>
            <a:r>
              <a:rPr lang="ru-RU" sz="2000" dirty="0" err="1"/>
              <a:t>резиденстве</a:t>
            </a:r>
            <a:r>
              <a:rPr lang="ru-RU" sz="2000" dirty="0"/>
              <a:t> и учесть этот шаг при планировании поступления оплаты за оказанные услуги в другой стране?</a:t>
            </a:r>
          </a:p>
          <a:p>
            <a:r>
              <a:rPr lang="ru-RU" sz="2000" dirty="0"/>
              <a:t>Как получить БИН в Казахстане без открытия филиала или представительства?</a:t>
            </a:r>
          </a:p>
          <a:p>
            <a:r>
              <a:rPr lang="ru-RU" sz="2000" dirty="0"/>
              <a:t>Порядок регистрации и участия в торговых процедурах на ЭТП, пошаговое руководство.</a:t>
            </a:r>
          </a:p>
          <a:p>
            <a:r>
              <a:rPr lang="ru-RU" sz="2000" dirty="0"/>
              <a:t>Как максимально достоверно проверить делового партнера в РК?</a:t>
            </a:r>
          </a:p>
          <a:p>
            <a:r>
              <a:rPr lang="ru-RU" sz="2000" dirty="0"/>
              <a:t>Вопросы экспорта высокотехнологичной продукции.</a:t>
            </a:r>
          </a:p>
          <a:p>
            <a:r>
              <a:rPr lang="ru-RU" sz="2000" dirty="0"/>
              <a:t>Экспресс оценка прибыльности сделки при экспорте в РК с учетом всех возможных затрат. Образец.</a:t>
            </a:r>
          </a:p>
          <a:p>
            <a:r>
              <a:rPr lang="ru-RU" sz="2000" dirty="0"/>
              <a:t>Что делать, если вы находитесь в служебной командировке на автомобиле, и у вас по чистой случайности изъяли водительские права?</a:t>
            </a:r>
          </a:p>
          <a:p>
            <a:r>
              <a:rPr lang="ru-RU" sz="2000" dirty="0"/>
              <a:t>Допрос экспортера в налоговой.</a:t>
            </a:r>
          </a:p>
        </p:txBody>
      </p:sp>
    </p:spTree>
    <p:extLst>
      <p:ext uri="{BB962C8B-B14F-4D97-AF65-F5344CB8AC3E}">
        <p14:creationId xmlns:p14="http://schemas.microsoft.com/office/powerpoint/2010/main" val="475442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0ADDD0-434E-4E69-B54A-3816A69EF515}"/>
              </a:ext>
            </a:extLst>
          </p:cNvPr>
          <p:cNvSpPr>
            <a:spLocks noGrp="1"/>
          </p:cNvSpPr>
          <p:nvPr>
            <p:ph type="title"/>
          </p:nvPr>
        </p:nvSpPr>
        <p:spPr>
          <a:xfrm>
            <a:off x="4656406" y="114040"/>
            <a:ext cx="6275363" cy="661817"/>
          </a:xfrm>
        </p:spPr>
        <p:txBody>
          <a:bodyPr>
            <a:normAutofit/>
          </a:bodyPr>
          <a:lstStyle/>
          <a:p>
            <a:r>
              <a:rPr lang="ru-RU" sz="2800" b="1" dirty="0"/>
              <a:t>Экспорт продукции МСП в КНР</a:t>
            </a:r>
          </a:p>
        </p:txBody>
      </p:sp>
      <p:sp>
        <p:nvSpPr>
          <p:cNvPr id="3" name="Объект 2">
            <a:extLst>
              <a:ext uri="{FF2B5EF4-FFF2-40B4-BE49-F238E27FC236}">
                <a16:creationId xmlns:a16="http://schemas.microsoft.com/office/drawing/2014/main" id="{9B92FA30-81E7-44E4-9730-84DD29D92828}"/>
              </a:ext>
            </a:extLst>
          </p:cNvPr>
          <p:cNvSpPr>
            <a:spLocks noGrp="1"/>
          </p:cNvSpPr>
          <p:nvPr>
            <p:ph idx="1"/>
          </p:nvPr>
        </p:nvSpPr>
        <p:spPr>
          <a:xfrm>
            <a:off x="159656" y="1727200"/>
            <a:ext cx="6311817" cy="5130799"/>
          </a:xfrm>
        </p:spPr>
        <p:txBody>
          <a:bodyPr>
            <a:normAutofit fontScale="92500" lnSpcReduction="10000"/>
          </a:bodyPr>
          <a:lstStyle/>
          <a:p>
            <a:pPr marL="0" indent="0">
              <a:buNone/>
            </a:pPr>
            <a:r>
              <a:rPr lang="ru-RU" sz="2000" b="1" dirty="0"/>
              <a:t>Преимущества:</a:t>
            </a:r>
          </a:p>
          <a:p>
            <a:pPr marL="342900" indent="-342900">
              <a:buFontTx/>
              <a:buChar char="-"/>
            </a:pPr>
            <a:r>
              <a:rPr lang="ru-RU" sz="2000" dirty="0"/>
              <a:t>Создан китайцами для китайских потребителей;</a:t>
            </a:r>
          </a:p>
          <a:p>
            <a:pPr marL="342900" indent="-342900">
              <a:buFontTx/>
              <a:buChar char="-"/>
            </a:pPr>
            <a:r>
              <a:rPr lang="ru-RU" sz="2000" dirty="0"/>
              <a:t>Только компании из России имеют право размещать свои товары и услуги;</a:t>
            </a:r>
          </a:p>
          <a:p>
            <a:pPr marL="342900" indent="-342900">
              <a:buFontTx/>
              <a:buChar char="-"/>
            </a:pPr>
            <a:r>
              <a:rPr lang="ru-RU" sz="2000" dirty="0"/>
              <a:t>Комплексное сопровождение и поддержка представителей МСП России при работе с платформой;</a:t>
            </a:r>
          </a:p>
          <a:p>
            <a:pPr marL="342900" indent="-342900">
              <a:buFontTx/>
              <a:buChar char="-"/>
            </a:pPr>
            <a:r>
              <a:rPr lang="ru-RU" sz="2000" dirty="0"/>
              <a:t>Бесплатное размещение для всех, кто подаст заявку до ЭКСПО (15 Июня 2019 г.);</a:t>
            </a:r>
          </a:p>
          <a:p>
            <a:pPr marL="342900" indent="-342900">
              <a:buFontTx/>
              <a:buChar char="-"/>
            </a:pPr>
            <a:r>
              <a:rPr lang="ru-RU" sz="2000" dirty="0"/>
              <a:t>Возможность получения государственной поддержки (субсидирования) для размещения своих товаров и услуг после ЭКСПО;</a:t>
            </a:r>
          </a:p>
          <a:p>
            <a:pPr marL="342900" indent="-342900">
              <a:buFontTx/>
              <a:buChar char="-"/>
            </a:pPr>
            <a:r>
              <a:rPr lang="ru-RU" sz="2000" dirty="0"/>
              <a:t>Активное продвижение </a:t>
            </a:r>
            <a:r>
              <a:rPr lang="en-US" sz="2000" dirty="0"/>
              <a:t>RUALL.CN </a:t>
            </a:r>
            <a:r>
              <a:rPr lang="ru-RU" sz="2000" dirty="0"/>
              <a:t>в социальных сетях Китая и привлечение </a:t>
            </a:r>
            <a:r>
              <a:rPr lang="ru-RU" sz="2000"/>
              <a:t>потенциальных заказчиков;</a:t>
            </a:r>
            <a:endParaRPr lang="ru-RU" sz="2000" dirty="0"/>
          </a:p>
          <a:p>
            <a:pPr marL="342900" indent="-342900">
              <a:buFontTx/>
              <a:buChar char="-"/>
            </a:pPr>
            <a:r>
              <a:rPr lang="ru-RU" sz="2000" dirty="0"/>
              <a:t>Сервис-партнер в России – ООО «Экспортная сервисная компания» (г. Челябинск).</a:t>
            </a:r>
            <a:endParaRPr lang="en-US" sz="2000" dirty="0"/>
          </a:p>
        </p:txBody>
      </p:sp>
      <p:sp>
        <p:nvSpPr>
          <p:cNvPr id="8" name="Прямоугольник 7">
            <a:extLst>
              <a:ext uri="{FF2B5EF4-FFF2-40B4-BE49-F238E27FC236}">
                <a16:creationId xmlns:a16="http://schemas.microsoft.com/office/drawing/2014/main" id="{09189E94-9F18-40D0-8F60-282C65E28934}"/>
              </a:ext>
            </a:extLst>
          </p:cNvPr>
          <p:cNvSpPr/>
          <p:nvPr/>
        </p:nvSpPr>
        <p:spPr>
          <a:xfrm>
            <a:off x="6819817" y="2286391"/>
            <a:ext cx="5510428" cy="830997"/>
          </a:xfrm>
          <a:prstGeom prst="rect">
            <a:avLst/>
          </a:prstGeom>
        </p:spPr>
        <p:txBody>
          <a:bodyPr wrap="square">
            <a:spAutoFit/>
          </a:bodyPr>
          <a:lstStyle/>
          <a:p>
            <a:pPr algn="ctr"/>
            <a:r>
              <a:rPr lang="ru-RU" sz="2400" b="1" dirty="0">
                <a:latin typeface="Arial" panose="020B0604020202020204" pitchFamily="34" charset="0"/>
                <a:cs typeface="Arial" panose="020B0604020202020204" pitchFamily="34" charset="0"/>
              </a:rPr>
              <a:t>Витрина и торговая площадка </a:t>
            </a:r>
            <a:r>
              <a:rPr lang="en-US" sz="2400" b="1" dirty="0">
                <a:latin typeface="Arial" panose="020B0604020202020204" pitchFamily="34" charset="0"/>
                <a:cs typeface="Arial" panose="020B0604020202020204" pitchFamily="34" charset="0"/>
              </a:rPr>
              <a:t>RUALL.CN</a:t>
            </a:r>
            <a:endParaRPr lang="ru-R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89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B92FA30-81E7-44E4-9730-84DD29D92828}"/>
              </a:ext>
            </a:extLst>
          </p:cNvPr>
          <p:cNvSpPr>
            <a:spLocks noGrp="1"/>
          </p:cNvSpPr>
          <p:nvPr>
            <p:ph idx="1"/>
          </p:nvPr>
        </p:nvSpPr>
        <p:spPr>
          <a:xfrm>
            <a:off x="4656406" y="1793175"/>
            <a:ext cx="7159542" cy="4809506"/>
          </a:xfrm>
        </p:spPr>
        <p:txBody>
          <a:bodyPr/>
          <a:lstStyle/>
          <a:p>
            <a:pPr marL="0" indent="0">
              <a:buNone/>
            </a:pPr>
            <a:r>
              <a:rPr lang="ru-RU" dirty="0"/>
              <a:t>Взять из заметок своих</a:t>
            </a:r>
          </a:p>
          <a:p>
            <a:pPr marL="0" indent="0">
              <a:buNone/>
            </a:pPr>
            <a:r>
              <a:rPr lang="ru-RU" dirty="0"/>
              <a:t>Пример с арестом машины,  справка о </a:t>
            </a:r>
            <a:r>
              <a:rPr lang="ru-RU" dirty="0" err="1"/>
              <a:t>резиденстве</a:t>
            </a:r>
            <a:r>
              <a:rPr lang="ru-RU" dirty="0"/>
              <a:t>, работа с ЭТП Казахстана</a:t>
            </a:r>
          </a:p>
        </p:txBody>
      </p:sp>
      <p:pic>
        <p:nvPicPr>
          <p:cNvPr id="4" name="Рисунок 3">
            <a:extLst>
              <a:ext uri="{FF2B5EF4-FFF2-40B4-BE49-F238E27FC236}">
                <a16:creationId xmlns:a16="http://schemas.microsoft.com/office/drawing/2014/main" id="{363D4AF4-F2FE-4D3C-9F48-A26A7E7AA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pic>
        <p:nvPicPr>
          <p:cNvPr id="6" name="Рисунок 5">
            <a:extLst>
              <a:ext uri="{FF2B5EF4-FFF2-40B4-BE49-F238E27FC236}">
                <a16:creationId xmlns:a16="http://schemas.microsoft.com/office/drawing/2014/main" id="{F0973502-1491-41C0-8D1E-9BCD71FA07D1}"/>
              </a:ext>
            </a:extLst>
          </p:cNvPr>
          <p:cNvPicPr>
            <a:picLocks noChangeAspect="1"/>
          </p:cNvPicPr>
          <p:nvPr/>
        </p:nvPicPr>
        <p:blipFill>
          <a:blip r:embed="rId3"/>
          <a:stretch>
            <a:fillRect/>
          </a:stretch>
        </p:blipFill>
        <p:spPr>
          <a:xfrm>
            <a:off x="47625" y="0"/>
            <a:ext cx="12144375" cy="6858000"/>
          </a:xfrm>
          <a:prstGeom prst="rect">
            <a:avLst/>
          </a:prstGeom>
        </p:spPr>
      </p:pic>
    </p:spTree>
    <p:extLst>
      <p:ext uri="{BB962C8B-B14F-4D97-AF65-F5344CB8AC3E}">
        <p14:creationId xmlns:p14="http://schemas.microsoft.com/office/powerpoint/2010/main" val="904907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B92FA30-81E7-44E4-9730-84DD29D92828}"/>
              </a:ext>
            </a:extLst>
          </p:cNvPr>
          <p:cNvSpPr>
            <a:spLocks noGrp="1"/>
          </p:cNvSpPr>
          <p:nvPr>
            <p:ph idx="1"/>
          </p:nvPr>
        </p:nvSpPr>
        <p:spPr>
          <a:xfrm>
            <a:off x="4656406" y="1793175"/>
            <a:ext cx="7159542" cy="4809506"/>
          </a:xfrm>
        </p:spPr>
        <p:txBody>
          <a:bodyPr/>
          <a:lstStyle/>
          <a:p>
            <a:pPr marL="0" indent="0">
              <a:buNone/>
            </a:pPr>
            <a:r>
              <a:rPr lang="ru-RU" dirty="0"/>
              <a:t>Взять из заметок своих</a:t>
            </a:r>
          </a:p>
          <a:p>
            <a:pPr marL="0" indent="0">
              <a:buNone/>
            </a:pPr>
            <a:r>
              <a:rPr lang="ru-RU" dirty="0"/>
              <a:t>Пример с арестом машины,  справка о </a:t>
            </a:r>
            <a:r>
              <a:rPr lang="ru-RU" dirty="0" err="1"/>
              <a:t>резиденстве</a:t>
            </a:r>
            <a:r>
              <a:rPr lang="ru-RU" dirty="0"/>
              <a:t>, работа с ЭТП Казахстана</a:t>
            </a:r>
          </a:p>
        </p:txBody>
      </p:sp>
      <p:pic>
        <p:nvPicPr>
          <p:cNvPr id="5" name="Рисунок 4">
            <a:extLst>
              <a:ext uri="{FF2B5EF4-FFF2-40B4-BE49-F238E27FC236}">
                <a16:creationId xmlns:a16="http://schemas.microsoft.com/office/drawing/2014/main" id="{3B01DE29-4FE5-41F0-8BC8-7A736DB1777D}"/>
              </a:ext>
            </a:extLst>
          </p:cNvPr>
          <p:cNvPicPr>
            <a:picLocks noChangeAspect="1"/>
          </p:cNvPicPr>
          <p:nvPr/>
        </p:nvPicPr>
        <p:blipFill>
          <a:blip r:embed="rId2"/>
          <a:stretch>
            <a:fillRect/>
          </a:stretch>
        </p:blipFill>
        <p:spPr>
          <a:xfrm>
            <a:off x="-21109" y="0"/>
            <a:ext cx="12213110" cy="5675086"/>
          </a:xfrm>
          <a:prstGeom prst="rect">
            <a:avLst/>
          </a:prstGeom>
        </p:spPr>
      </p:pic>
      <p:sp>
        <p:nvSpPr>
          <p:cNvPr id="8" name="TextBox 7">
            <a:extLst>
              <a:ext uri="{FF2B5EF4-FFF2-40B4-BE49-F238E27FC236}">
                <a16:creationId xmlns:a16="http://schemas.microsoft.com/office/drawing/2014/main" id="{CBB0C0E2-1BC8-4BF5-891F-C21B0A823CF5}"/>
              </a:ext>
            </a:extLst>
          </p:cNvPr>
          <p:cNvSpPr txBox="1"/>
          <p:nvPr/>
        </p:nvSpPr>
        <p:spPr>
          <a:xfrm>
            <a:off x="0" y="5675086"/>
            <a:ext cx="12192000" cy="1138773"/>
          </a:xfrm>
          <a:prstGeom prst="rect">
            <a:avLst/>
          </a:prstGeom>
          <a:noFill/>
        </p:spPr>
        <p:txBody>
          <a:bodyPr wrap="square" rtlCol="0">
            <a:spAutoFit/>
          </a:bodyPr>
          <a:lstStyle/>
          <a:p>
            <a:pPr algn="ctr"/>
            <a:r>
              <a:rPr lang="ru-RU" sz="2800" b="1" dirty="0">
                <a:solidFill>
                  <a:srgbClr val="FF0000"/>
                </a:solidFill>
              </a:rPr>
              <a:t>Подать заявку на размещение продукции вы можете по </a:t>
            </a:r>
            <a:r>
              <a:rPr lang="en-US" sz="2800" b="1" dirty="0">
                <a:solidFill>
                  <a:srgbClr val="FF0000"/>
                </a:solidFill>
              </a:rPr>
              <a:t>email:</a:t>
            </a:r>
          </a:p>
          <a:p>
            <a:pPr algn="ctr"/>
            <a:r>
              <a:rPr lang="en-US" sz="4000" dirty="0">
                <a:hlinkClick r:id="rId3"/>
              </a:rPr>
              <a:t>rusexportc@gmail.com</a:t>
            </a:r>
            <a:r>
              <a:rPr lang="en-US" sz="4000" dirty="0"/>
              <a:t> </a:t>
            </a:r>
            <a:endParaRPr lang="ru-RU" sz="4000" dirty="0"/>
          </a:p>
        </p:txBody>
      </p:sp>
    </p:spTree>
    <p:extLst>
      <p:ext uri="{BB962C8B-B14F-4D97-AF65-F5344CB8AC3E}">
        <p14:creationId xmlns:p14="http://schemas.microsoft.com/office/powerpoint/2010/main" val="2439243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9FFBB66-A52C-4E7D-B722-757B2B4DA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sp>
        <p:nvSpPr>
          <p:cNvPr id="2" name="Заголовок 1">
            <a:extLst>
              <a:ext uri="{FF2B5EF4-FFF2-40B4-BE49-F238E27FC236}">
                <a16:creationId xmlns:a16="http://schemas.microsoft.com/office/drawing/2014/main" id="{0C9E0102-25A7-4510-8985-493DAFC27795}"/>
              </a:ext>
            </a:extLst>
          </p:cNvPr>
          <p:cNvSpPr>
            <a:spLocks noGrp="1"/>
          </p:cNvSpPr>
          <p:nvPr>
            <p:ph type="ctrTitle"/>
          </p:nvPr>
        </p:nvSpPr>
        <p:spPr>
          <a:xfrm>
            <a:off x="3259707" y="610909"/>
            <a:ext cx="6668086" cy="554165"/>
          </a:xfrm>
        </p:spPr>
        <p:txBody>
          <a:bodyPr>
            <a:normAutofit/>
          </a:bodyPr>
          <a:lstStyle/>
          <a:p>
            <a:r>
              <a:rPr lang="ru-RU" sz="2800" b="1" dirty="0"/>
              <a:t>ООО «Первая сервисная компания»</a:t>
            </a:r>
          </a:p>
        </p:txBody>
      </p:sp>
      <p:sp>
        <p:nvSpPr>
          <p:cNvPr id="3" name="Подзаголовок 2">
            <a:extLst>
              <a:ext uri="{FF2B5EF4-FFF2-40B4-BE49-F238E27FC236}">
                <a16:creationId xmlns:a16="http://schemas.microsoft.com/office/drawing/2014/main" id="{F3601C76-6797-4CB7-9CF6-27C6D706979C}"/>
              </a:ext>
            </a:extLst>
          </p:cNvPr>
          <p:cNvSpPr>
            <a:spLocks noGrp="1"/>
          </p:cNvSpPr>
          <p:nvPr>
            <p:ph type="subTitle" idx="1"/>
          </p:nvPr>
        </p:nvSpPr>
        <p:spPr>
          <a:xfrm>
            <a:off x="3259707" y="1540539"/>
            <a:ext cx="8637094" cy="5040380"/>
          </a:xfrm>
        </p:spPr>
        <p:txBody>
          <a:bodyPr>
            <a:normAutofit/>
          </a:bodyPr>
          <a:lstStyle/>
          <a:p>
            <a:pPr algn="l"/>
            <a:r>
              <a:rPr lang="ru-RU" dirty="0"/>
              <a:t>- 5 лет в сфере ВЭД</a:t>
            </a:r>
          </a:p>
          <a:p>
            <a:pPr algn="l"/>
            <a:r>
              <a:rPr lang="ru-RU" dirty="0"/>
              <a:t>- Экспорт оборудования и комплектующих для нефтегазовой отрасли</a:t>
            </a:r>
          </a:p>
          <a:p>
            <a:pPr algn="l"/>
            <a:r>
              <a:rPr lang="ru-RU" dirty="0"/>
              <a:t>- Оказание услуг для нефтесервисных предприятий</a:t>
            </a:r>
          </a:p>
          <a:p>
            <a:pPr algn="l"/>
            <a:r>
              <a:rPr lang="ru-RU" dirty="0"/>
              <a:t>- Производство инновационного устройства для борьбы с отложениями парафина и солей жесткости на внутренних стенках трубопроводов и погружном оборудовании</a:t>
            </a:r>
          </a:p>
          <a:p>
            <a:pPr algn="l"/>
            <a:r>
              <a:rPr lang="ru-RU" dirty="0"/>
              <a:t>- Победитель конкурса «Лучший экспортер Челябинской области 2017»</a:t>
            </a:r>
          </a:p>
          <a:p>
            <a:pPr algn="l"/>
            <a:r>
              <a:rPr lang="ru-RU" dirty="0"/>
              <a:t>- Рынки сбыта: Республика Казахстан. </a:t>
            </a:r>
          </a:p>
          <a:p>
            <a:pPr algn="l"/>
            <a:r>
              <a:rPr lang="ru-RU" dirty="0"/>
              <a:t>- В перспективе: Китай, Африка, Ближний Восток, Латинская Америка</a:t>
            </a:r>
          </a:p>
          <a:p>
            <a:pPr algn="l"/>
            <a:endParaRPr lang="ru-RU" dirty="0"/>
          </a:p>
        </p:txBody>
      </p:sp>
    </p:spTree>
    <p:extLst>
      <p:ext uri="{BB962C8B-B14F-4D97-AF65-F5344CB8AC3E}">
        <p14:creationId xmlns:p14="http://schemas.microsoft.com/office/powerpoint/2010/main" val="475458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4C9F2B-2908-434C-BB0F-050E3454CD75}"/>
              </a:ext>
            </a:extLst>
          </p:cNvPr>
          <p:cNvSpPr>
            <a:spLocks noGrp="1"/>
          </p:cNvSpPr>
          <p:nvPr>
            <p:ph type="title"/>
          </p:nvPr>
        </p:nvSpPr>
        <p:spPr>
          <a:xfrm>
            <a:off x="2044928" y="58082"/>
            <a:ext cx="7870371" cy="1325563"/>
          </a:xfrm>
        </p:spPr>
        <p:txBody>
          <a:bodyPr>
            <a:normAutofit/>
          </a:bodyPr>
          <a:lstStyle/>
          <a:p>
            <a:r>
              <a:rPr lang="ru-RU" sz="3200" dirty="0"/>
              <a:t>Приглашаем посетить семинар </a:t>
            </a:r>
            <a:br>
              <a:rPr lang="en-US" sz="3200" dirty="0"/>
            </a:br>
            <a:r>
              <a:rPr lang="ru-RU" sz="3200" dirty="0"/>
              <a:t>«ВЭД для начинающих»</a:t>
            </a:r>
          </a:p>
        </p:txBody>
      </p:sp>
      <p:pic>
        <p:nvPicPr>
          <p:cNvPr id="5" name="Объект 4">
            <a:extLst>
              <a:ext uri="{FF2B5EF4-FFF2-40B4-BE49-F238E27FC236}">
                <a16:creationId xmlns:a16="http://schemas.microsoft.com/office/drawing/2014/main" id="{9D07FE4D-DDFA-422C-B538-59C1995B68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722" y="1589956"/>
            <a:ext cx="6143625" cy="3362325"/>
          </a:xfrm>
        </p:spPr>
      </p:pic>
      <p:pic>
        <p:nvPicPr>
          <p:cNvPr id="7" name="Рисунок 6">
            <a:extLst>
              <a:ext uri="{FF2B5EF4-FFF2-40B4-BE49-F238E27FC236}">
                <a16:creationId xmlns:a16="http://schemas.microsoft.com/office/drawing/2014/main" id="{3F03402E-7786-4CAC-B319-BD1C22F87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233" y="1589956"/>
            <a:ext cx="5386179" cy="4045094"/>
          </a:xfrm>
          <a:prstGeom prst="rect">
            <a:avLst/>
          </a:prstGeom>
        </p:spPr>
      </p:pic>
      <p:sp>
        <p:nvSpPr>
          <p:cNvPr id="8" name="TextBox 7">
            <a:extLst>
              <a:ext uri="{FF2B5EF4-FFF2-40B4-BE49-F238E27FC236}">
                <a16:creationId xmlns:a16="http://schemas.microsoft.com/office/drawing/2014/main" id="{BD4690DE-9774-4A1C-952C-2E21A5271EAA}"/>
              </a:ext>
            </a:extLst>
          </p:cNvPr>
          <p:cNvSpPr txBox="1"/>
          <p:nvPr/>
        </p:nvSpPr>
        <p:spPr>
          <a:xfrm>
            <a:off x="671349" y="5306139"/>
            <a:ext cx="5011387" cy="830997"/>
          </a:xfrm>
          <a:prstGeom prst="rect">
            <a:avLst/>
          </a:prstGeom>
          <a:noFill/>
        </p:spPr>
        <p:txBody>
          <a:bodyPr wrap="square" rtlCol="0">
            <a:spAutoFit/>
          </a:bodyPr>
          <a:lstStyle/>
          <a:p>
            <a:pPr algn="ctr"/>
            <a:r>
              <a:rPr lang="en-US" sz="4800" u="sng" dirty="0">
                <a:solidFill>
                  <a:srgbClr val="512373"/>
                </a:solidFill>
                <a:latin typeface="Arial" panose="020B0604020202020204" pitchFamily="34" charset="0"/>
                <a:cs typeface="Arial" panose="020B0604020202020204" pitchFamily="34" charset="0"/>
              </a:rPr>
              <a:t>ved.timepad.ru</a:t>
            </a:r>
            <a:endParaRPr lang="ru-RU" sz="4800" u="sng" dirty="0">
              <a:solidFill>
                <a:srgbClr val="512373"/>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C231CC7-1756-4605-AF30-629FA63FC7EC}"/>
              </a:ext>
            </a:extLst>
          </p:cNvPr>
          <p:cNvSpPr txBox="1"/>
          <p:nvPr/>
        </p:nvSpPr>
        <p:spPr>
          <a:xfrm>
            <a:off x="6824233" y="6305798"/>
            <a:ext cx="5011387" cy="461665"/>
          </a:xfrm>
          <a:prstGeom prst="rect">
            <a:avLst/>
          </a:prstGeom>
          <a:noFill/>
        </p:spPr>
        <p:txBody>
          <a:bodyPr wrap="square" rtlCol="0">
            <a:spAutoFit/>
          </a:bodyPr>
          <a:lstStyle/>
          <a:p>
            <a:r>
              <a:rPr lang="en-US" sz="2400" b="1" dirty="0">
                <a:solidFill>
                  <a:schemeClr val="accent2">
                    <a:lumMod val="75000"/>
                  </a:schemeClr>
                </a:solidFill>
                <a:latin typeface="Arial" panose="020B0604020202020204" pitchFamily="34" charset="0"/>
                <a:cs typeface="Arial" panose="020B0604020202020204" pitchFamily="34" charset="0"/>
              </a:rPr>
              <a:t>29 </a:t>
            </a:r>
            <a:r>
              <a:rPr lang="ru-RU" sz="2400" b="1" dirty="0">
                <a:solidFill>
                  <a:schemeClr val="accent2">
                    <a:lumMod val="75000"/>
                  </a:schemeClr>
                </a:solidFill>
                <a:latin typeface="Arial" panose="020B0604020202020204" pitchFamily="34" charset="0"/>
                <a:cs typeface="Arial" panose="020B0604020202020204" pitchFamily="34" charset="0"/>
              </a:rPr>
              <a:t>марта с 14.30-16.30 в ЮУТПП</a:t>
            </a:r>
          </a:p>
        </p:txBody>
      </p:sp>
    </p:spTree>
    <p:extLst>
      <p:ext uri="{BB962C8B-B14F-4D97-AF65-F5344CB8AC3E}">
        <p14:creationId xmlns:p14="http://schemas.microsoft.com/office/powerpoint/2010/main" val="2078242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4C9F2B-2908-434C-BB0F-050E3454CD75}"/>
              </a:ext>
            </a:extLst>
          </p:cNvPr>
          <p:cNvSpPr>
            <a:spLocks noGrp="1"/>
          </p:cNvSpPr>
          <p:nvPr>
            <p:ph type="title"/>
          </p:nvPr>
        </p:nvSpPr>
        <p:spPr>
          <a:xfrm>
            <a:off x="2540000" y="650761"/>
            <a:ext cx="8610600" cy="1325563"/>
          </a:xfrm>
        </p:spPr>
        <p:txBody>
          <a:bodyPr>
            <a:normAutofit/>
          </a:bodyPr>
          <a:lstStyle/>
          <a:p>
            <a:r>
              <a:rPr lang="en-US" sz="4000" dirty="0"/>
              <a:t>Welcome to South-Ural Chamber of Industry and Commerce!</a:t>
            </a:r>
            <a:endParaRPr lang="ru-RU" sz="4000" dirty="0"/>
          </a:p>
        </p:txBody>
      </p:sp>
      <p:pic>
        <p:nvPicPr>
          <p:cNvPr id="10" name="Рисунок 9">
            <a:extLst>
              <a:ext uri="{FF2B5EF4-FFF2-40B4-BE49-F238E27FC236}">
                <a16:creationId xmlns:a16="http://schemas.microsoft.com/office/drawing/2014/main" id="{E86A2FE4-9D7D-4364-9BD9-D38668D32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sp>
        <p:nvSpPr>
          <p:cNvPr id="4" name="Объект 3">
            <a:extLst>
              <a:ext uri="{FF2B5EF4-FFF2-40B4-BE49-F238E27FC236}">
                <a16:creationId xmlns:a16="http://schemas.microsoft.com/office/drawing/2014/main" id="{6B381466-3CD5-4BB6-99B9-3BB4FD9D9CD5}"/>
              </a:ext>
            </a:extLst>
          </p:cNvPr>
          <p:cNvSpPr>
            <a:spLocks noGrp="1"/>
          </p:cNvSpPr>
          <p:nvPr>
            <p:ph idx="1"/>
          </p:nvPr>
        </p:nvSpPr>
        <p:spPr>
          <a:xfrm>
            <a:off x="3028399" y="2863397"/>
            <a:ext cx="7940634" cy="2797174"/>
          </a:xfrm>
        </p:spPr>
        <p:txBody>
          <a:bodyPr/>
          <a:lstStyle/>
          <a:p>
            <a:pPr marL="0" indent="0" algn="ctr">
              <a:buNone/>
            </a:pPr>
            <a:r>
              <a:rPr lang="en-US" dirty="0"/>
              <a:t>Join our Foreign Affairs Committee! </a:t>
            </a:r>
          </a:p>
          <a:p>
            <a:pPr marL="0" indent="0" algn="ctr">
              <a:buNone/>
            </a:pPr>
            <a:br>
              <a:rPr lang="en-US" dirty="0"/>
            </a:br>
            <a:r>
              <a:rPr lang="en-US" dirty="0"/>
              <a:t>We will be happy to see you as our members and attendants at conferences and other events!</a:t>
            </a:r>
            <a:endParaRPr lang="ru-RU" dirty="0"/>
          </a:p>
        </p:txBody>
      </p:sp>
    </p:spTree>
    <p:extLst>
      <p:ext uri="{BB962C8B-B14F-4D97-AF65-F5344CB8AC3E}">
        <p14:creationId xmlns:p14="http://schemas.microsoft.com/office/powerpoint/2010/main" val="137441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AB19B86-3EF5-4045-9737-01D224D26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832" y="0"/>
            <a:ext cx="8046048" cy="6858000"/>
          </a:xfrm>
          <a:prstGeom prst="rect">
            <a:avLst/>
          </a:prstGeom>
        </p:spPr>
      </p:pic>
      <p:pic>
        <p:nvPicPr>
          <p:cNvPr id="4" name="Рисунок 3">
            <a:extLst>
              <a:ext uri="{FF2B5EF4-FFF2-40B4-BE49-F238E27FC236}">
                <a16:creationId xmlns:a16="http://schemas.microsoft.com/office/drawing/2014/main" id="{C0BAA7B1-7312-477C-A957-C087346BC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spTree>
    <p:extLst>
      <p:ext uri="{BB962C8B-B14F-4D97-AF65-F5344CB8AC3E}">
        <p14:creationId xmlns:p14="http://schemas.microsoft.com/office/powerpoint/2010/main" val="2593174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7514" y="327367"/>
            <a:ext cx="5380486" cy="346050"/>
          </a:xfrm>
        </p:spPr>
        <p:txBody>
          <a:bodyPr>
            <a:noAutofit/>
          </a:bodyPr>
          <a:lstStyle/>
          <a:p>
            <a:r>
              <a:rPr lang="ru-RU" sz="2000" b="1" dirty="0"/>
              <a:t>ООО «Первая сервисная компания»</a:t>
            </a:r>
          </a:p>
        </p:txBody>
      </p:sp>
      <p:pic>
        <p:nvPicPr>
          <p:cNvPr id="11" name="Объект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17535" y="1160824"/>
            <a:ext cx="3963514" cy="5618186"/>
          </a:xfrm>
        </p:spPr>
      </p:pic>
      <p:pic>
        <p:nvPicPr>
          <p:cNvPr id="8" name="Объект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60285" y="2671572"/>
            <a:ext cx="1370806" cy="1091567"/>
          </a:xfrm>
        </p:spPr>
      </p:pic>
      <p:pic>
        <p:nvPicPr>
          <p:cNvPr id="3075" name="Picture 3" descr="C:\Users\User\Desktop\МОЙ ПРОЕКТ\Первая Сервисная Компания\1_Маркетинг\3_Презентации\О компании\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322" y="4524029"/>
            <a:ext cx="2878916" cy="123162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615737" y="3811242"/>
            <a:ext cx="5145174" cy="830997"/>
          </a:xfrm>
          <a:prstGeom prst="rect">
            <a:avLst/>
          </a:prstGeom>
        </p:spPr>
        <p:txBody>
          <a:bodyPr wrap="square">
            <a:spAutoFit/>
          </a:bodyPr>
          <a:lstStyle/>
          <a:p>
            <a:pPr algn="ctr" fontAlgn="base">
              <a:spcBef>
                <a:spcPct val="0"/>
              </a:spcBef>
              <a:spcAft>
                <a:spcPct val="0"/>
              </a:spcAft>
              <a:defRPr/>
            </a:pPr>
            <a:r>
              <a:rPr lang="ru-RU" sz="1600" b="1" dirty="0">
                <a:solidFill>
                  <a:srgbClr val="000000"/>
                </a:solidFill>
                <a:latin typeface="Arial" panose="020B0604020202020204" pitchFamily="34" charset="0"/>
                <a:cs typeface="Arial" panose="020B0604020202020204" pitchFamily="34" charset="0"/>
              </a:rPr>
              <a:t>Реестр товаров, работ и услуг, используемых при проведении операций по недропользованию, и их производителей</a:t>
            </a:r>
            <a:endParaRPr lang="en-US" sz="1600" b="1" dirty="0">
              <a:solidFill>
                <a:srgbClr val="000000"/>
              </a:solidFill>
              <a:latin typeface="Arial" panose="020B0604020202020204" pitchFamily="34" charset="0"/>
              <a:cs typeface="Arial" panose="020B0604020202020204" pitchFamily="34" charset="0"/>
            </a:endParaRPr>
          </a:p>
        </p:txBody>
      </p:sp>
      <p:sp>
        <p:nvSpPr>
          <p:cNvPr id="10" name="Прямоугольник 9"/>
          <p:cNvSpPr/>
          <p:nvPr/>
        </p:nvSpPr>
        <p:spPr>
          <a:xfrm>
            <a:off x="2464604" y="5840033"/>
            <a:ext cx="5380485" cy="738664"/>
          </a:xfrm>
          <a:prstGeom prst="rect">
            <a:avLst/>
          </a:prstGeom>
        </p:spPr>
        <p:txBody>
          <a:bodyPr wrap="square">
            <a:spAutoFit/>
          </a:bodyPr>
          <a:lstStyle/>
          <a:p>
            <a:pPr algn="ctr" fontAlgn="base">
              <a:spcBef>
                <a:spcPct val="0"/>
              </a:spcBef>
              <a:spcAft>
                <a:spcPct val="0"/>
              </a:spcAft>
              <a:defRPr/>
            </a:pPr>
            <a:r>
              <a:rPr lang="ru-RU" sz="1400" b="1" cap="all" dirty="0">
                <a:solidFill>
                  <a:srgbClr val="000000"/>
                </a:solidFill>
                <a:latin typeface="Arial" panose="020B0604020202020204" pitchFamily="34" charset="0"/>
                <a:cs typeface="Arial" panose="020B0604020202020204" pitchFamily="34" charset="0"/>
              </a:rPr>
              <a:t>ПОРТАЛ ЭЛЕКТРОННЫХ ЗАКУПОК</a:t>
            </a:r>
            <a:r>
              <a:rPr lang="en-US" sz="1400" b="1" cap="all" dirty="0">
                <a:solidFill>
                  <a:srgbClr val="000000"/>
                </a:solidFill>
                <a:latin typeface="Arial" panose="020B0604020202020204" pitchFamily="34" charset="0"/>
                <a:cs typeface="Arial" panose="020B0604020202020204" pitchFamily="34" charset="0"/>
              </a:rPr>
              <a:t> </a:t>
            </a:r>
            <a:r>
              <a:rPr lang="ru-RU" sz="1400" b="1" cap="all" dirty="0">
                <a:solidFill>
                  <a:srgbClr val="000000"/>
                </a:solidFill>
                <a:latin typeface="Arial" panose="020B0604020202020204" pitchFamily="34" charset="0"/>
                <a:cs typeface="Arial" panose="020B0604020202020204" pitchFamily="34" charset="0"/>
              </a:rPr>
              <a:t>АО «Фонд национального благосостояния «Самрук-Қазына»</a:t>
            </a:r>
            <a:endParaRPr lang="ru-RU" sz="1400" b="1" dirty="0">
              <a:solidFill>
                <a:srgbClr val="000000"/>
              </a:solidFill>
              <a:latin typeface="Arial" panose="020B0604020202020204" pitchFamily="34" charset="0"/>
              <a:cs typeface="Arial" panose="020B0604020202020204" pitchFamily="34" charset="0"/>
            </a:endParaRPr>
          </a:p>
        </p:txBody>
      </p:sp>
      <p:sp>
        <p:nvSpPr>
          <p:cNvPr id="12" name="Заголовок 1">
            <a:extLst>
              <a:ext uri="{FF2B5EF4-FFF2-40B4-BE49-F238E27FC236}">
                <a16:creationId xmlns:a16="http://schemas.microsoft.com/office/drawing/2014/main" id="{B6590762-CE60-43C4-827B-850F0C3CDE01}"/>
              </a:ext>
            </a:extLst>
          </p:cNvPr>
          <p:cNvSpPr txBox="1">
            <a:spLocks/>
          </p:cNvSpPr>
          <p:nvPr/>
        </p:nvSpPr>
        <p:spPr bwMode="auto">
          <a:xfrm>
            <a:off x="5715000" y="893765"/>
            <a:ext cx="5380486" cy="346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ru-RU" sz="2400" b="1" kern="0" dirty="0">
                <a:solidFill>
                  <a:srgbClr val="0000CC"/>
                </a:solidFill>
                <a:latin typeface="Arial" panose="020B0604020202020204" pitchFamily="34" charset="0"/>
                <a:cs typeface="Arial" panose="020B0604020202020204" pitchFamily="34" charset="0"/>
              </a:rPr>
              <a:t>Статус налогоплательщика РК</a:t>
            </a:r>
          </a:p>
        </p:txBody>
      </p:sp>
      <p:pic>
        <p:nvPicPr>
          <p:cNvPr id="4" name="Рисунок 3">
            <a:extLst>
              <a:ext uri="{FF2B5EF4-FFF2-40B4-BE49-F238E27FC236}">
                <a16:creationId xmlns:a16="http://schemas.microsoft.com/office/drawing/2014/main" id="{EB548044-91E0-405D-890B-1F8C6F6C63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0610" y="843879"/>
            <a:ext cx="1255540" cy="1255540"/>
          </a:xfrm>
          <a:prstGeom prst="rect">
            <a:avLst/>
          </a:prstGeom>
        </p:spPr>
      </p:pic>
      <p:sp>
        <p:nvSpPr>
          <p:cNvPr id="13" name="Прямоугольник 12">
            <a:extLst>
              <a:ext uri="{FF2B5EF4-FFF2-40B4-BE49-F238E27FC236}">
                <a16:creationId xmlns:a16="http://schemas.microsoft.com/office/drawing/2014/main" id="{2A1EA4AD-6128-4B89-AB8E-78C50EFB4A41}"/>
              </a:ext>
            </a:extLst>
          </p:cNvPr>
          <p:cNvSpPr/>
          <p:nvPr/>
        </p:nvSpPr>
        <p:spPr>
          <a:xfrm>
            <a:off x="2760619" y="2185813"/>
            <a:ext cx="5145174" cy="338554"/>
          </a:xfrm>
          <a:prstGeom prst="rect">
            <a:avLst/>
          </a:prstGeom>
        </p:spPr>
        <p:txBody>
          <a:bodyPr wrap="square">
            <a:spAutoFit/>
          </a:bodyPr>
          <a:lstStyle/>
          <a:p>
            <a:pPr algn="ctr" fontAlgn="base">
              <a:spcBef>
                <a:spcPct val="0"/>
              </a:spcBef>
              <a:spcAft>
                <a:spcPct val="0"/>
              </a:spcAft>
              <a:defRPr/>
            </a:pPr>
            <a:r>
              <a:rPr lang="ru-RU" sz="1600" b="1" dirty="0">
                <a:solidFill>
                  <a:srgbClr val="000000"/>
                </a:solidFill>
                <a:latin typeface="Arial" panose="020B0604020202020204" pitchFamily="34" charset="0"/>
                <a:cs typeface="Arial" panose="020B0604020202020204" pitchFamily="34" charset="0"/>
              </a:rPr>
              <a:t>Государственные закупки Республики Казахстан</a:t>
            </a:r>
            <a:endParaRPr lang="en-US" sz="1600" b="1" dirty="0">
              <a:solidFill>
                <a:srgbClr val="000000"/>
              </a:solidFill>
              <a:latin typeface="Arial" panose="020B0604020202020204" pitchFamily="34" charset="0"/>
              <a:cs typeface="Arial" panose="020B0604020202020204" pitchFamily="34" charset="0"/>
            </a:endParaRPr>
          </a:p>
        </p:txBody>
      </p:sp>
      <p:pic>
        <p:nvPicPr>
          <p:cNvPr id="14" name="Рисунок 13">
            <a:extLst>
              <a:ext uri="{FF2B5EF4-FFF2-40B4-BE49-F238E27FC236}">
                <a16:creationId xmlns:a16="http://schemas.microsoft.com/office/drawing/2014/main" id="{6334D826-52F8-418D-BE86-122E0CA4F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spTree>
    <p:extLst>
      <p:ext uri="{BB962C8B-B14F-4D97-AF65-F5344CB8AC3E}">
        <p14:creationId xmlns:p14="http://schemas.microsoft.com/office/powerpoint/2010/main" val="273060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a:extLst>
              <a:ext uri="{FF2B5EF4-FFF2-40B4-BE49-F238E27FC236}">
                <a16:creationId xmlns:a16="http://schemas.microsoft.com/office/drawing/2014/main" id="{4D81DA03-5703-49D4-A054-EA84F6729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405" y="1167737"/>
            <a:ext cx="2371257" cy="1600599"/>
          </a:xfrm>
          <a:prstGeom prst="rect">
            <a:avLst/>
          </a:prstGeom>
        </p:spPr>
      </p:pic>
      <p:pic>
        <p:nvPicPr>
          <p:cNvPr id="5" name="Picture 6" descr="Image result for ÐºÐµÐ½-ÑÐ°ÑÑ">
            <a:extLst>
              <a:ext uri="{FF2B5EF4-FFF2-40B4-BE49-F238E27FC236}">
                <a16:creationId xmlns:a16="http://schemas.microsoft.com/office/drawing/2014/main" id="{C41CCA9B-56E9-444C-9B5A-4C0CB1C19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149" y="1714690"/>
            <a:ext cx="1574852" cy="11870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knoc">
            <a:extLst>
              <a:ext uri="{FF2B5EF4-FFF2-40B4-BE49-F238E27FC236}">
                <a16:creationId xmlns:a16="http://schemas.microsoft.com/office/drawing/2014/main" id="{A8F75245-36A1-43BA-A8E1-0344F1DD1B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7902" y="2996689"/>
            <a:ext cx="1857375"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243144" y="313420"/>
            <a:ext cx="1418846" cy="346050"/>
          </a:xfrm>
        </p:spPr>
        <p:txBody>
          <a:bodyPr>
            <a:noAutofit/>
          </a:bodyPr>
          <a:lstStyle/>
          <a:p>
            <a:r>
              <a:rPr lang="ru-RU" sz="2000" b="1" dirty="0"/>
              <a:t>Клиенты</a:t>
            </a:r>
          </a:p>
        </p:txBody>
      </p:sp>
      <p:pic>
        <p:nvPicPr>
          <p:cNvPr id="12" name="Рисунок 11">
            <a:extLst>
              <a:ext uri="{FF2B5EF4-FFF2-40B4-BE49-F238E27FC236}">
                <a16:creationId xmlns:a16="http://schemas.microsoft.com/office/drawing/2014/main" id="{CC32476B-D8AF-4D8A-B3B9-4EBC131262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2557" y="794712"/>
            <a:ext cx="1577365" cy="1410153"/>
          </a:xfrm>
          <a:prstGeom prst="rect">
            <a:avLst/>
          </a:prstGeom>
        </p:spPr>
      </p:pic>
      <p:pic>
        <p:nvPicPr>
          <p:cNvPr id="14" name="Рисунок 13">
            <a:extLst>
              <a:ext uri="{FF2B5EF4-FFF2-40B4-BE49-F238E27FC236}">
                <a16:creationId xmlns:a16="http://schemas.microsoft.com/office/drawing/2014/main" id="{A11C96D6-C107-45DB-A741-65071EC8D8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3555" y="3832451"/>
            <a:ext cx="1574853" cy="820360"/>
          </a:xfrm>
          <a:prstGeom prst="rect">
            <a:avLst/>
          </a:prstGeom>
        </p:spPr>
      </p:pic>
      <p:pic>
        <p:nvPicPr>
          <p:cNvPr id="16" name="Рисунок 15">
            <a:extLst>
              <a:ext uri="{FF2B5EF4-FFF2-40B4-BE49-F238E27FC236}">
                <a16:creationId xmlns:a16="http://schemas.microsoft.com/office/drawing/2014/main" id="{4D92FC9C-FE44-4494-B87A-08A8D828EF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8353" y="4996989"/>
            <a:ext cx="2022629" cy="1233310"/>
          </a:xfrm>
          <a:prstGeom prst="rect">
            <a:avLst/>
          </a:prstGeom>
        </p:spPr>
      </p:pic>
      <p:pic>
        <p:nvPicPr>
          <p:cNvPr id="18" name="Рисунок 17">
            <a:extLst>
              <a:ext uri="{FF2B5EF4-FFF2-40B4-BE49-F238E27FC236}">
                <a16:creationId xmlns:a16="http://schemas.microsoft.com/office/drawing/2014/main" id="{B9570165-BF72-4AFB-BE85-ACD21CDF2D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3733" y="4050273"/>
            <a:ext cx="1789873" cy="1948048"/>
          </a:xfrm>
          <a:prstGeom prst="rect">
            <a:avLst/>
          </a:prstGeom>
        </p:spPr>
      </p:pic>
      <p:pic>
        <p:nvPicPr>
          <p:cNvPr id="20" name="Рисунок 19">
            <a:extLst>
              <a:ext uri="{FF2B5EF4-FFF2-40B4-BE49-F238E27FC236}">
                <a16:creationId xmlns:a16="http://schemas.microsoft.com/office/drawing/2014/main" id="{84ADB06E-71AC-4CA4-8FC8-055991AB85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49102" y="5208843"/>
            <a:ext cx="2233089" cy="1219384"/>
          </a:xfrm>
          <a:prstGeom prst="rect">
            <a:avLst/>
          </a:prstGeom>
        </p:spPr>
      </p:pic>
      <p:pic>
        <p:nvPicPr>
          <p:cNvPr id="22" name="Рисунок 21">
            <a:extLst>
              <a:ext uri="{FF2B5EF4-FFF2-40B4-BE49-F238E27FC236}">
                <a16:creationId xmlns:a16="http://schemas.microsoft.com/office/drawing/2014/main" id="{2F9EE60D-E83E-4E43-A42F-B3C4383F18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48692" y="4148652"/>
            <a:ext cx="3225017" cy="987250"/>
          </a:xfrm>
          <a:prstGeom prst="rect">
            <a:avLst/>
          </a:prstGeom>
        </p:spPr>
      </p:pic>
      <p:pic>
        <p:nvPicPr>
          <p:cNvPr id="26" name="Рисунок 25">
            <a:extLst>
              <a:ext uri="{FF2B5EF4-FFF2-40B4-BE49-F238E27FC236}">
                <a16:creationId xmlns:a16="http://schemas.microsoft.com/office/drawing/2014/main" id="{41536B8E-E213-496D-A863-7A86E8BD62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45218" y="1035651"/>
            <a:ext cx="1036973" cy="974755"/>
          </a:xfrm>
          <a:prstGeom prst="rect">
            <a:avLst/>
          </a:prstGeom>
        </p:spPr>
      </p:pic>
      <p:pic>
        <p:nvPicPr>
          <p:cNvPr id="28" name="Рисунок 27">
            <a:extLst>
              <a:ext uri="{FF2B5EF4-FFF2-40B4-BE49-F238E27FC236}">
                <a16:creationId xmlns:a16="http://schemas.microsoft.com/office/drawing/2014/main" id="{ADA3E679-FD31-47B1-BB49-9990AB98B01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20660" y="5487858"/>
            <a:ext cx="1379495" cy="1020926"/>
          </a:xfrm>
          <a:prstGeom prst="rect">
            <a:avLst/>
          </a:prstGeom>
        </p:spPr>
      </p:pic>
      <p:pic>
        <p:nvPicPr>
          <p:cNvPr id="30" name="Picture 9" descr="логотип ОМГ">
            <a:extLst>
              <a:ext uri="{FF2B5EF4-FFF2-40B4-BE49-F238E27FC236}">
                <a16:creationId xmlns:a16="http://schemas.microsoft.com/office/drawing/2014/main" id="{B4CD98FC-7CAD-4C30-B080-FA683E41F5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23116" y="1035651"/>
            <a:ext cx="2229345" cy="43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ÐÐ°ÑÑÐ¸Ð½ÐºÐ¸ Ð¿Ð¾ Ð·Ð°Ð¿ÑÐ¾ÑÑ ÐºÐ°ÑÐ°Ð¶Ð°Ð½Ð±Ð°ÑÐ¼ÑÐ½Ð°Ð¹ ÑÐ¼Ð±Ð»ÐµÐ¼Ð°">
            <a:extLst>
              <a:ext uri="{FF2B5EF4-FFF2-40B4-BE49-F238E27FC236}">
                <a16:creationId xmlns:a16="http://schemas.microsoft.com/office/drawing/2014/main" id="{AECAE048-FB5D-48E7-87BF-D19AC1DC3A4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32817" y="2127051"/>
            <a:ext cx="3078842" cy="8780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Ð¾ÑÐ¾Ð¶ÐµÐµ Ð¸Ð·Ð¾Ð±ÑÐ°Ð¶ÐµÐ½Ð¸Ðµ">
            <a:extLst>
              <a:ext uri="{FF2B5EF4-FFF2-40B4-BE49-F238E27FC236}">
                <a16:creationId xmlns:a16="http://schemas.microsoft.com/office/drawing/2014/main" id="{B9DB6482-34DE-415A-8169-7BA068CEAD9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84867" y="2480432"/>
            <a:ext cx="1325527" cy="2126833"/>
          </a:xfrm>
          <a:prstGeom prst="rect">
            <a:avLst/>
          </a:prstGeom>
          <a:noFill/>
          <a:extLst>
            <a:ext uri="{909E8E84-426E-40DD-AFC4-6F175D3DCCD1}">
              <a14:hiddenFill xmlns:a14="http://schemas.microsoft.com/office/drawing/2010/main">
                <a:solidFill>
                  <a:srgbClr val="FFFFFF"/>
                </a:solidFill>
              </a14:hiddenFill>
            </a:ext>
          </a:extLst>
        </p:spPr>
      </p:pic>
      <p:pic>
        <p:nvPicPr>
          <p:cNvPr id="29" name="Рисунок 28">
            <a:extLst>
              <a:ext uri="{FF2B5EF4-FFF2-40B4-BE49-F238E27FC236}">
                <a16:creationId xmlns:a16="http://schemas.microsoft.com/office/drawing/2014/main" id="{9D9D2ED2-2564-41CE-8423-EFD7B8318B64}"/>
              </a:ext>
            </a:extLst>
          </p:cNvPr>
          <p:cNvPicPr>
            <a:picLocks noChangeAspect="1"/>
          </p:cNvPicPr>
          <p:nvPr/>
        </p:nvPicPr>
        <p:blipFill>
          <a:blip r:embed="rId16"/>
          <a:stretch>
            <a:fillRect/>
          </a:stretch>
        </p:blipFill>
        <p:spPr>
          <a:xfrm>
            <a:off x="8301033" y="2686243"/>
            <a:ext cx="1857375" cy="586065"/>
          </a:xfrm>
          <a:prstGeom prst="rect">
            <a:avLst/>
          </a:prstGeom>
        </p:spPr>
      </p:pic>
      <p:pic>
        <p:nvPicPr>
          <p:cNvPr id="1030" name="Picture 6" descr="ÐÐ°ÑÑÐ¸Ð½ÐºÐ¸ Ð¿Ð¾ Ð·Ð°Ð¿ÑÐ¾ÑÑ Ð°ÑÑÐ°Ð½Ð° ÑÐ½ÐµÑÐ³Ð¸Ñ ÑÐ¼Ð±Ð»ÐµÐ¼Ð°">
            <a:extLst>
              <a:ext uri="{FF2B5EF4-FFF2-40B4-BE49-F238E27FC236}">
                <a16:creationId xmlns:a16="http://schemas.microsoft.com/office/drawing/2014/main" id="{96B60928-5F97-45DB-AF85-3737316B374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30100" y="2997899"/>
            <a:ext cx="3676494" cy="11757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kazakhturkmunay.kz/rus/images/kazturkmunaj.png">
            <a:extLst>
              <a:ext uri="{FF2B5EF4-FFF2-40B4-BE49-F238E27FC236}">
                <a16:creationId xmlns:a16="http://schemas.microsoft.com/office/drawing/2014/main" id="{5A9F6CFC-7950-43DE-BE8F-00D00645627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67526" y="270585"/>
            <a:ext cx="1217502" cy="10080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ada oil">
            <a:extLst>
              <a:ext uri="{FF2B5EF4-FFF2-40B4-BE49-F238E27FC236}">
                <a16:creationId xmlns:a16="http://schemas.microsoft.com/office/drawing/2014/main" id="{2524DF7F-EA8C-47BB-9991-F9A88117FBF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40564" y="976298"/>
            <a:ext cx="1766438" cy="878054"/>
          </a:xfrm>
          <a:prstGeom prst="rect">
            <a:avLst/>
          </a:prstGeom>
          <a:noFill/>
          <a:extLst>
            <a:ext uri="{909E8E84-426E-40DD-AFC4-6F175D3DCCD1}">
              <a14:hiddenFill xmlns:a14="http://schemas.microsoft.com/office/drawing/2010/main">
                <a:solidFill>
                  <a:srgbClr val="FFFFFF"/>
                </a:solidFill>
              </a14:hiddenFill>
            </a:ext>
          </a:extLst>
        </p:spPr>
      </p:pic>
      <p:pic>
        <p:nvPicPr>
          <p:cNvPr id="21" name="Рисунок 20">
            <a:extLst>
              <a:ext uri="{FF2B5EF4-FFF2-40B4-BE49-F238E27FC236}">
                <a16:creationId xmlns:a16="http://schemas.microsoft.com/office/drawing/2014/main" id="{706F3942-F5AF-4C6E-B216-CFF1DCD99BF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66434" y="0"/>
            <a:ext cx="2846832" cy="6858000"/>
          </a:xfrm>
          <a:prstGeom prst="rect">
            <a:avLst/>
          </a:prstGeom>
        </p:spPr>
      </p:pic>
    </p:spTree>
    <p:extLst>
      <p:ext uri="{BB962C8B-B14F-4D97-AF65-F5344CB8AC3E}">
        <p14:creationId xmlns:p14="http://schemas.microsoft.com/office/powerpoint/2010/main" val="332782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BDF6908A-C70E-4380-9ED1-BF9DAD3AE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420" y="0"/>
            <a:ext cx="6832209" cy="6813018"/>
          </a:xfrm>
          <a:prstGeom prst="rect">
            <a:avLst/>
          </a:prstGeom>
        </p:spPr>
      </p:pic>
      <p:pic>
        <p:nvPicPr>
          <p:cNvPr id="5" name="Рисунок 4">
            <a:extLst>
              <a:ext uri="{FF2B5EF4-FFF2-40B4-BE49-F238E27FC236}">
                <a16:creationId xmlns:a16="http://schemas.microsoft.com/office/drawing/2014/main" id="{F9FFBB66-A52C-4E7D-B722-757B2B4DA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sp>
        <p:nvSpPr>
          <p:cNvPr id="3" name="Подзаголовок 2">
            <a:extLst>
              <a:ext uri="{FF2B5EF4-FFF2-40B4-BE49-F238E27FC236}">
                <a16:creationId xmlns:a16="http://schemas.microsoft.com/office/drawing/2014/main" id="{F3601C76-6797-4CB7-9CF6-27C6D706979C}"/>
              </a:ext>
            </a:extLst>
          </p:cNvPr>
          <p:cNvSpPr>
            <a:spLocks noGrp="1"/>
          </p:cNvSpPr>
          <p:nvPr>
            <p:ph type="subTitle" idx="1"/>
          </p:nvPr>
        </p:nvSpPr>
        <p:spPr>
          <a:xfrm>
            <a:off x="856142" y="44982"/>
            <a:ext cx="5345723" cy="832860"/>
          </a:xfrm>
        </p:spPr>
        <p:txBody>
          <a:bodyPr>
            <a:normAutofit/>
          </a:bodyPr>
          <a:lstStyle/>
          <a:p>
            <a:r>
              <a:rPr lang="ru-RU" dirty="0"/>
              <a:t>Общие показатели Российского внешнеторгового оборота 2018</a:t>
            </a:r>
          </a:p>
        </p:txBody>
      </p:sp>
    </p:spTree>
    <p:extLst>
      <p:ext uri="{BB962C8B-B14F-4D97-AF65-F5344CB8AC3E}">
        <p14:creationId xmlns:p14="http://schemas.microsoft.com/office/powerpoint/2010/main" val="290855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9FFBB66-A52C-4E7D-B722-757B2B4DA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pic>
        <p:nvPicPr>
          <p:cNvPr id="4" name="Рисунок 3">
            <a:extLst>
              <a:ext uri="{FF2B5EF4-FFF2-40B4-BE49-F238E27FC236}">
                <a16:creationId xmlns:a16="http://schemas.microsoft.com/office/drawing/2014/main" id="{31EB94EA-C906-4AA0-A770-2F140B5EA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759" y="636394"/>
            <a:ext cx="9880241" cy="5359791"/>
          </a:xfrm>
          <a:prstGeom prst="rect">
            <a:avLst/>
          </a:prstGeom>
        </p:spPr>
      </p:pic>
    </p:spTree>
    <p:extLst>
      <p:ext uri="{BB962C8B-B14F-4D97-AF65-F5344CB8AC3E}">
        <p14:creationId xmlns:p14="http://schemas.microsoft.com/office/powerpoint/2010/main" val="3786728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9FFBB66-A52C-4E7D-B722-757B2B4DA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46832" cy="6858000"/>
          </a:xfrm>
          <a:prstGeom prst="rect">
            <a:avLst/>
          </a:prstGeom>
        </p:spPr>
      </p:pic>
      <p:pic>
        <p:nvPicPr>
          <p:cNvPr id="6" name="Рисунок 5">
            <a:extLst>
              <a:ext uri="{FF2B5EF4-FFF2-40B4-BE49-F238E27FC236}">
                <a16:creationId xmlns:a16="http://schemas.microsoft.com/office/drawing/2014/main" id="{CBD0896B-0CAC-483E-A3A5-C8FAC7492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625" y="987852"/>
            <a:ext cx="9867375" cy="4882295"/>
          </a:xfrm>
          <a:prstGeom prst="rect">
            <a:avLst/>
          </a:prstGeom>
        </p:spPr>
      </p:pic>
    </p:spTree>
    <p:extLst>
      <p:ext uri="{BB962C8B-B14F-4D97-AF65-F5344CB8AC3E}">
        <p14:creationId xmlns:p14="http://schemas.microsoft.com/office/powerpoint/2010/main" val="39434224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1454</Words>
  <Application>Microsoft Office PowerPoint</Application>
  <PresentationFormat>Широкоэкранный</PresentationFormat>
  <Paragraphs>223</Paragraphs>
  <Slides>31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Arial</vt:lpstr>
      <vt:lpstr>Arial Narrow</vt:lpstr>
      <vt:lpstr>Calibri</vt:lpstr>
      <vt:lpstr>Тема Office</vt:lpstr>
      <vt:lpstr>Комитет ЮУТПП по ВЭД как институт развития внешней торговли региона</vt:lpstr>
      <vt:lpstr>Презентация PowerPoint</vt:lpstr>
      <vt:lpstr>ООО «Первая сервисная компания»</vt:lpstr>
      <vt:lpstr>Презентация PowerPoint</vt:lpstr>
      <vt:lpstr>ООО «Первая сервисная компания»</vt:lpstr>
      <vt:lpstr>Клиенты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Потенциальные точки роста экспорта Челябинской области</vt:lpstr>
      <vt:lpstr>Базовый сценарий развития ВЭД Челябинской области</vt:lpstr>
      <vt:lpstr>Целевой сценарий развития ВЭД</vt:lpstr>
      <vt:lpstr>Комитет по ВЭД ЮУТПП  Содействие развитию внешнеэкономических связей Челябинской области. </vt:lpstr>
      <vt:lpstr>Состав комитета:  1. Осипова Наталья Валентиновна, Директор Центра ВЭД ЮУТПП,  2. Скурлатова Татьяна Ильинична, Директор Казначейства ПАО «Челиндбанк»,  3. Дегтярева Елена Сергеевна, Начальник отдела оформления сертификатов происхождения,  4. Махнева Алла Павловна, Заместитель начальника отдела внутреннего ветеринарного надзора,  5. Масленников Павел Павлович, Директор по маркетингу ООО «ТРАСКО»,  6. Клышкань Александр Григорьевич, Директор департамента консалтинга Группы компаний «Авуар»,  7. Васев Станислав Владимирович, Заместитель начальника таможнипо экономической деятельности подполковник таможенной службы,  8. Ахтямов Мавлит Калимович, Генеральный директор ООО ИФК «Титан»,  9. Камалова Наталья Юрьевна, Исполнительный директор ООО «Аудит-Консалт»,  10. Маршава Леонтий Амиранович, Заместитель исполнительного директора Челябинского регионального отделения Общероссийской общественной организации «Ассоциация юристов России»,  11. Зимин Сергей Владимирович, Руководитель Уральского филиала ООО «Альта-Софт»    </vt:lpstr>
      <vt:lpstr>Презентация PowerPoint</vt:lpstr>
      <vt:lpstr>Презентация PowerPoint</vt:lpstr>
      <vt:lpstr>Вопросы участников мероприятий:</vt:lpstr>
      <vt:lpstr>Мероприятия 2017 г.</vt:lpstr>
      <vt:lpstr>Мероприятия 2018 г.</vt:lpstr>
      <vt:lpstr>Докладчики мероприятий</vt:lpstr>
      <vt:lpstr>Оценки мероприятий комитета (2018 г.)</vt:lpstr>
      <vt:lpstr>Планы комитета.  Формат мероприятий и практические кейсы.</vt:lpstr>
      <vt:lpstr>Экспорт продукции МСП в КНР</vt:lpstr>
      <vt:lpstr>Презентация PowerPoint</vt:lpstr>
      <vt:lpstr>Презентация PowerPoint</vt:lpstr>
      <vt:lpstr>Приглашаем посетить семинар  «ВЭД для начинающих»</vt:lpstr>
      <vt:lpstr>Welcome to South-Ural Chamber of Industry and Commerce!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Комитет ЮУТПП по ВЭД как институт развития внешней торговли региона</dc:title>
  <dc:creator>1</dc:creator>
  <cp:lastModifiedBy>ПСК ООО</cp:lastModifiedBy>
  <cp:revision>49</cp:revision>
  <dcterms:created xsi:type="dcterms:W3CDTF">2019-03-19T10:56:12Z</dcterms:created>
  <dcterms:modified xsi:type="dcterms:W3CDTF">2019-03-21T11:03:18Z</dcterms:modified>
</cp:coreProperties>
</file>